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61"/>
  </p:notesMasterIdLst>
  <p:handoutMasterIdLst>
    <p:handoutMasterId r:id="rId62"/>
  </p:handoutMasterIdLst>
  <p:sldIdLst>
    <p:sldId id="450" r:id="rId2"/>
    <p:sldId id="410" r:id="rId3"/>
    <p:sldId id="413" r:id="rId4"/>
    <p:sldId id="411" r:id="rId5"/>
    <p:sldId id="412" r:id="rId6"/>
    <p:sldId id="414" r:id="rId7"/>
    <p:sldId id="416" r:id="rId8"/>
    <p:sldId id="417" r:id="rId9"/>
    <p:sldId id="435" r:id="rId10"/>
    <p:sldId id="256" r:id="rId11"/>
    <p:sldId id="379" r:id="rId12"/>
    <p:sldId id="380" r:id="rId13"/>
    <p:sldId id="428" r:id="rId14"/>
    <p:sldId id="448" r:id="rId15"/>
    <p:sldId id="449" r:id="rId16"/>
    <p:sldId id="415" r:id="rId17"/>
    <p:sldId id="418" r:id="rId18"/>
    <p:sldId id="419" r:id="rId19"/>
    <p:sldId id="272" r:id="rId20"/>
    <p:sldId id="437" r:id="rId21"/>
    <p:sldId id="427" r:id="rId22"/>
    <p:sldId id="374" r:id="rId23"/>
    <p:sldId id="284" r:id="rId24"/>
    <p:sldId id="377" r:id="rId25"/>
    <p:sldId id="378" r:id="rId26"/>
    <p:sldId id="363" r:id="rId27"/>
    <p:sldId id="429" r:id="rId28"/>
    <p:sldId id="430" r:id="rId29"/>
    <p:sldId id="444" r:id="rId30"/>
    <p:sldId id="287" r:id="rId31"/>
    <p:sldId id="386" r:id="rId32"/>
    <p:sldId id="375" r:id="rId33"/>
    <p:sldId id="438" r:id="rId34"/>
    <p:sldId id="421" r:id="rId35"/>
    <p:sldId id="364" r:id="rId36"/>
    <p:sldId id="366" r:id="rId37"/>
    <p:sldId id="274" r:id="rId38"/>
    <p:sldId id="432" r:id="rId39"/>
    <p:sldId id="288" r:id="rId40"/>
    <p:sldId id="376" r:id="rId41"/>
    <p:sldId id="439" r:id="rId42"/>
    <p:sldId id="434" r:id="rId43"/>
    <p:sldId id="442" r:id="rId44"/>
    <p:sldId id="443" r:id="rId45"/>
    <p:sldId id="440" r:id="rId46"/>
    <p:sldId id="441" r:id="rId47"/>
    <p:sldId id="372" r:id="rId48"/>
    <p:sldId id="373" r:id="rId49"/>
    <p:sldId id="367" r:id="rId50"/>
    <p:sldId id="368" r:id="rId51"/>
    <p:sldId id="405" r:id="rId52"/>
    <p:sldId id="445" r:id="rId53"/>
    <p:sldId id="397" r:id="rId54"/>
    <p:sldId id="446" r:id="rId55"/>
    <p:sldId id="447" r:id="rId56"/>
    <p:sldId id="406" r:id="rId57"/>
    <p:sldId id="400" r:id="rId58"/>
    <p:sldId id="408" r:id="rId59"/>
    <p:sldId id="315" r:id="rId60"/>
  </p:sldIdLst>
  <p:sldSz cx="9144000" cy="6858000" type="screen4x3"/>
  <p:notesSz cx="6834188" cy="99790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94671" autoAdjust="0"/>
  </p:normalViewPr>
  <p:slideViewPr>
    <p:cSldViewPr>
      <p:cViewPr>
        <p:scale>
          <a:sx n="60" d="100"/>
          <a:sy n="60" d="100"/>
        </p:scale>
        <p:origin x="-2220"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v>متوسط</c:v>
          </c:tx>
          <c:marker>
            <c:symbol val="none"/>
          </c:marker>
          <c:dLbls>
            <c:dLbl>
              <c:idx val="3"/>
              <c:spPr/>
              <c:txPr>
                <a:bodyPr rot="5400000"/>
                <a:lstStyle/>
                <a:p>
                  <a:pPr>
                    <a:defRPr sz="1000" b="1">
                      <a:solidFill>
                        <a:srgbClr val="FF0000"/>
                      </a:solidFill>
                      <a:cs typeface="B Traffic" pitchFamily="2" charset="-78"/>
                    </a:defRPr>
                  </a:pPr>
                  <a:endParaRPr lang="fa-IR"/>
                </a:p>
              </c:txPr>
              <c:dLblPos val="t"/>
              <c:showLegendKey val="0"/>
              <c:showVal val="1"/>
              <c:showCatName val="1"/>
              <c:showSerName val="0"/>
              <c:showPercent val="0"/>
              <c:showBubbleSize val="0"/>
            </c:dLbl>
            <c:dLbl>
              <c:idx val="17"/>
              <c:spPr/>
              <c:txPr>
                <a:bodyPr rot="5400000"/>
                <a:lstStyle/>
                <a:p>
                  <a:pPr>
                    <a:defRPr sz="1000" b="1">
                      <a:solidFill>
                        <a:srgbClr val="FF0000"/>
                      </a:solidFill>
                      <a:cs typeface="B Traffic" pitchFamily="2" charset="-78"/>
                    </a:defRPr>
                  </a:pPr>
                  <a:endParaRPr lang="fa-IR"/>
                </a:p>
              </c:txPr>
              <c:dLblPos val="t"/>
              <c:showLegendKey val="0"/>
              <c:showVal val="1"/>
              <c:showCatName val="1"/>
              <c:showSerName val="0"/>
              <c:showPercent val="0"/>
              <c:showBubbleSize val="0"/>
            </c:dLbl>
            <c:dLbl>
              <c:idx val="23"/>
              <c:spPr/>
              <c:txPr>
                <a:bodyPr rot="5400000"/>
                <a:lstStyle/>
                <a:p>
                  <a:pPr>
                    <a:defRPr sz="1000" b="1">
                      <a:solidFill>
                        <a:srgbClr val="FF0000"/>
                      </a:solidFill>
                      <a:cs typeface="B Traffic" pitchFamily="2" charset="-78"/>
                    </a:defRPr>
                  </a:pPr>
                  <a:endParaRPr lang="fa-IR"/>
                </a:p>
              </c:txPr>
              <c:dLblPos val="t"/>
              <c:showLegendKey val="0"/>
              <c:showVal val="1"/>
              <c:showCatName val="1"/>
              <c:showSerName val="0"/>
              <c:showPercent val="0"/>
              <c:showBubbleSize val="0"/>
            </c:dLbl>
            <c:dLbl>
              <c:idx val="28"/>
              <c:spPr>
                <a:ln>
                  <a:prstDash val="sysDot"/>
                </a:ln>
              </c:spPr>
              <c:txPr>
                <a:bodyPr rot="5400000"/>
                <a:lstStyle/>
                <a:p>
                  <a:pPr>
                    <a:defRPr sz="1000" b="1">
                      <a:solidFill>
                        <a:srgbClr val="FF0000"/>
                      </a:solidFill>
                      <a:cs typeface="B Traffic" pitchFamily="2" charset="-78"/>
                    </a:defRPr>
                  </a:pPr>
                  <a:endParaRPr lang="fa-IR"/>
                </a:p>
              </c:txPr>
              <c:dLblPos val="t"/>
              <c:showLegendKey val="0"/>
              <c:showVal val="1"/>
              <c:showCatName val="1"/>
              <c:showSerName val="0"/>
              <c:showPercent val="0"/>
              <c:showBubbleSize val="0"/>
            </c:dLbl>
            <c:txPr>
              <a:bodyPr rot="5400000"/>
              <a:lstStyle/>
              <a:p>
                <a:pPr>
                  <a:defRPr sz="1000">
                    <a:cs typeface="B Traffic" pitchFamily="2" charset="-78"/>
                  </a:defRPr>
                </a:pPr>
                <a:endParaRPr lang="fa-IR"/>
              </a:p>
            </c:txPr>
            <c:dLblPos val="t"/>
            <c:showLegendKey val="0"/>
            <c:showVal val="1"/>
            <c:showCatName val="1"/>
            <c:showSerName val="0"/>
            <c:showPercent val="0"/>
            <c:showBubbleSize val="0"/>
            <c:showLeaderLines val="0"/>
          </c:dLbls>
          <c:cat>
            <c:strRef>
              <c:f>Sheet1!$A$1:$AC$1</c:f>
              <c:strCache>
                <c:ptCount val="29"/>
                <c:pt idx="0">
                  <c:v>تهران</c:v>
                </c:pt>
                <c:pt idx="1">
                  <c:v>بوشهر</c:v>
                </c:pt>
                <c:pt idx="2">
                  <c:v>خوزستان</c:v>
                </c:pt>
                <c:pt idx="3">
                  <c:v>اصفهان</c:v>
                </c:pt>
                <c:pt idx="4">
                  <c:v>خراسان</c:v>
                </c:pt>
                <c:pt idx="5">
                  <c:v>كرمان</c:v>
                </c:pt>
                <c:pt idx="6">
                  <c:v>آذ شرقي</c:v>
                </c:pt>
                <c:pt idx="7">
                  <c:v>فارس</c:v>
                </c:pt>
                <c:pt idx="8">
                  <c:v>مركزي</c:v>
                </c:pt>
                <c:pt idx="9">
                  <c:v>آذ غربي</c:v>
                </c:pt>
                <c:pt idx="10">
                  <c:v>يزد</c:v>
                </c:pt>
                <c:pt idx="11">
                  <c:v>زنجان</c:v>
                </c:pt>
                <c:pt idx="12">
                  <c:v>مازندران</c:v>
                </c:pt>
                <c:pt idx="13">
                  <c:v>قزوين</c:v>
                </c:pt>
                <c:pt idx="14">
                  <c:v>هرمزگان</c:v>
                </c:pt>
                <c:pt idx="15">
                  <c:v>كرمانشاه</c:v>
                </c:pt>
                <c:pt idx="16">
                  <c:v>همدان</c:v>
                </c:pt>
                <c:pt idx="17">
                  <c:v>قم</c:v>
                </c:pt>
                <c:pt idx="18">
                  <c:v>سمنان</c:v>
                </c:pt>
                <c:pt idx="19">
                  <c:v>گلستان</c:v>
                </c:pt>
                <c:pt idx="20">
                  <c:v>چهارمحال</c:v>
                </c:pt>
                <c:pt idx="21">
                  <c:v>اردبيل</c:v>
                </c:pt>
                <c:pt idx="22">
                  <c:v>كردستان</c:v>
                </c:pt>
                <c:pt idx="23">
                  <c:v>ايلام</c:v>
                </c:pt>
                <c:pt idx="24">
                  <c:v>گيلان</c:v>
                </c:pt>
                <c:pt idx="25">
                  <c:v>لرستان</c:v>
                </c:pt>
                <c:pt idx="26">
                  <c:v>سيستان</c:v>
                </c:pt>
                <c:pt idx="27">
                  <c:v>كهكلويه</c:v>
                </c:pt>
                <c:pt idx="28">
                  <c:v>كشور</c:v>
                </c:pt>
              </c:strCache>
            </c:strRef>
          </c:cat>
          <c:val>
            <c:numRef>
              <c:f>Sheet1!$A$2:$AC$2</c:f>
              <c:numCache>
                <c:formatCode>General</c:formatCode>
                <c:ptCount val="29"/>
                <c:pt idx="0">
                  <c:v>583</c:v>
                </c:pt>
                <c:pt idx="1">
                  <c:v>673</c:v>
                </c:pt>
                <c:pt idx="2">
                  <c:v>360</c:v>
                </c:pt>
                <c:pt idx="3">
                  <c:v>630</c:v>
                </c:pt>
                <c:pt idx="4">
                  <c:v>256</c:v>
                </c:pt>
                <c:pt idx="5">
                  <c:v>1606</c:v>
                </c:pt>
                <c:pt idx="6">
                  <c:v>897</c:v>
                </c:pt>
                <c:pt idx="7">
                  <c:v>589</c:v>
                </c:pt>
                <c:pt idx="8">
                  <c:v>840</c:v>
                </c:pt>
                <c:pt idx="9">
                  <c:v>403</c:v>
                </c:pt>
                <c:pt idx="10">
                  <c:v>352</c:v>
                </c:pt>
                <c:pt idx="11">
                  <c:v>1168</c:v>
                </c:pt>
                <c:pt idx="12">
                  <c:v>170</c:v>
                </c:pt>
                <c:pt idx="13">
                  <c:v>863</c:v>
                </c:pt>
                <c:pt idx="14">
                  <c:v>114</c:v>
                </c:pt>
                <c:pt idx="15">
                  <c:v>169</c:v>
                </c:pt>
                <c:pt idx="16">
                  <c:v>220</c:v>
                </c:pt>
                <c:pt idx="17">
                  <c:v>2049</c:v>
                </c:pt>
                <c:pt idx="18">
                  <c:v>250</c:v>
                </c:pt>
                <c:pt idx="19">
                  <c:v>603</c:v>
                </c:pt>
                <c:pt idx="20">
                  <c:v>334</c:v>
                </c:pt>
                <c:pt idx="21">
                  <c:v>319</c:v>
                </c:pt>
                <c:pt idx="22">
                  <c:v>523</c:v>
                </c:pt>
                <c:pt idx="23">
                  <c:v>111</c:v>
                </c:pt>
                <c:pt idx="24">
                  <c:v>402</c:v>
                </c:pt>
                <c:pt idx="25">
                  <c:v>381</c:v>
                </c:pt>
                <c:pt idx="26">
                  <c:v>131</c:v>
                </c:pt>
                <c:pt idx="27">
                  <c:v>522</c:v>
                </c:pt>
                <c:pt idx="28">
                  <c:v>470</c:v>
                </c:pt>
              </c:numCache>
            </c:numRef>
          </c:val>
          <c:smooth val="0"/>
        </c:ser>
        <c:dLbls>
          <c:showLegendKey val="0"/>
          <c:showVal val="0"/>
          <c:showCatName val="0"/>
          <c:showSerName val="0"/>
          <c:showPercent val="0"/>
          <c:showBubbleSize val="0"/>
        </c:dLbls>
        <c:marker val="1"/>
        <c:smooth val="0"/>
        <c:axId val="76513664"/>
        <c:axId val="76515200"/>
      </c:lineChart>
      <c:catAx>
        <c:axId val="76513664"/>
        <c:scaling>
          <c:orientation val="minMax"/>
        </c:scaling>
        <c:delete val="0"/>
        <c:axPos val="b"/>
        <c:majorTickMark val="out"/>
        <c:minorTickMark val="none"/>
        <c:tickLblPos val="nextTo"/>
        <c:txPr>
          <a:bodyPr/>
          <a:lstStyle/>
          <a:p>
            <a:pPr>
              <a:defRPr sz="800"/>
            </a:pPr>
            <a:endParaRPr lang="fa-IR"/>
          </a:p>
        </c:txPr>
        <c:crossAx val="76515200"/>
        <c:crosses val="autoZero"/>
        <c:auto val="1"/>
        <c:lblAlgn val="ctr"/>
        <c:lblOffset val="100"/>
        <c:noMultiLvlLbl val="0"/>
      </c:catAx>
      <c:valAx>
        <c:axId val="76515200"/>
        <c:scaling>
          <c:orientation val="minMax"/>
        </c:scaling>
        <c:delete val="0"/>
        <c:axPos val="l"/>
        <c:numFmt formatCode="General" sourceLinked="1"/>
        <c:majorTickMark val="out"/>
        <c:minorTickMark val="none"/>
        <c:tickLblPos val="nextTo"/>
        <c:txPr>
          <a:bodyPr/>
          <a:lstStyle/>
          <a:p>
            <a:pPr>
              <a:defRPr sz="800"/>
            </a:pPr>
            <a:endParaRPr lang="fa-IR"/>
          </a:p>
        </c:txPr>
        <c:crossAx val="76513664"/>
        <c:crosses val="autoZero"/>
        <c:crossBetween val="between"/>
      </c:valAx>
    </c:plotArea>
    <c:plotVisOnly val="1"/>
    <c:dispBlanksAs val="zero"/>
    <c:showDLblsOverMax val="0"/>
  </c:chart>
  <c:txPr>
    <a:bodyPr/>
    <a:lstStyle/>
    <a:p>
      <a:pPr>
        <a:defRPr sz="1800"/>
      </a:pPr>
      <a:endParaRPr lang="fa-I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61276" cy="498358"/>
          </a:xfrm>
          <a:prstGeom prst="rect">
            <a:avLst/>
          </a:prstGeom>
        </p:spPr>
        <p:txBody>
          <a:bodyPr vert="horz" lIns="89264" tIns="44632" rIns="89264" bIns="44632" rtlCol="0"/>
          <a:lstStyle>
            <a:lvl1pPr algn="l">
              <a:defRPr sz="1200"/>
            </a:lvl1pPr>
          </a:lstStyle>
          <a:p>
            <a:pPr>
              <a:defRPr/>
            </a:pPr>
            <a:endParaRPr lang="en-US"/>
          </a:p>
        </p:txBody>
      </p:sp>
      <p:sp>
        <p:nvSpPr>
          <p:cNvPr id="3" name="Date Placeholder 2"/>
          <p:cNvSpPr>
            <a:spLocks noGrp="1"/>
          </p:cNvSpPr>
          <p:nvPr>
            <p:ph type="dt" sz="quarter" idx="1"/>
          </p:nvPr>
        </p:nvSpPr>
        <p:spPr>
          <a:xfrm>
            <a:off x="3871372" y="1"/>
            <a:ext cx="2961276" cy="498358"/>
          </a:xfrm>
          <a:prstGeom prst="rect">
            <a:avLst/>
          </a:prstGeom>
        </p:spPr>
        <p:txBody>
          <a:bodyPr vert="horz" lIns="89264" tIns="44632" rIns="89264" bIns="44632" rtlCol="0"/>
          <a:lstStyle>
            <a:lvl1pPr algn="r">
              <a:defRPr sz="1200" smtClean="0"/>
            </a:lvl1pPr>
          </a:lstStyle>
          <a:p>
            <a:pPr>
              <a:defRPr/>
            </a:pPr>
            <a:fld id="{AEFCB8E9-8ED7-4300-A06F-96F07FA3687B}" type="datetimeFigureOut">
              <a:rPr lang="en-US"/>
              <a:pPr>
                <a:defRPr/>
              </a:pPr>
              <a:t>5/29/2013</a:t>
            </a:fld>
            <a:endParaRPr lang="en-US"/>
          </a:p>
        </p:txBody>
      </p:sp>
      <p:sp>
        <p:nvSpPr>
          <p:cNvPr id="4" name="Footer Placeholder 3"/>
          <p:cNvSpPr>
            <a:spLocks noGrp="1"/>
          </p:cNvSpPr>
          <p:nvPr>
            <p:ph type="ftr" sz="quarter" idx="2"/>
          </p:nvPr>
        </p:nvSpPr>
        <p:spPr>
          <a:xfrm>
            <a:off x="1" y="9478972"/>
            <a:ext cx="2961276" cy="498358"/>
          </a:xfrm>
          <a:prstGeom prst="rect">
            <a:avLst/>
          </a:prstGeom>
        </p:spPr>
        <p:txBody>
          <a:bodyPr vert="horz" lIns="89264" tIns="44632" rIns="89264" bIns="4463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71372" y="9478972"/>
            <a:ext cx="2961276" cy="498358"/>
          </a:xfrm>
          <a:prstGeom prst="rect">
            <a:avLst/>
          </a:prstGeom>
        </p:spPr>
        <p:txBody>
          <a:bodyPr vert="horz" lIns="89264" tIns="44632" rIns="89264" bIns="44632" rtlCol="0" anchor="b"/>
          <a:lstStyle>
            <a:lvl1pPr algn="r">
              <a:defRPr sz="1200" smtClean="0"/>
            </a:lvl1pPr>
          </a:lstStyle>
          <a:p>
            <a:pPr>
              <a:defRPr/>
            </a:pPr>
            <a:fld id="{B42C5E22-57F9-4DF9-A079-B1DAEE386F36}" type="slidenum">
              <a:rPr lang="en-US"/>
              <a:pPr>
                <a:defRPr/>
              </a:pPr>
              <a:t>‹#›</a:t>
            </a:fld>
            <a:endParaRPr lang="en-US"/>
          </a:p>
        </p:txBody>
      </p:sp>
    </p:spTree>
    <p:extLst>
      <p:ext uri="{BB962C8B-B14F-4D97-AF65-F5344CB8AC3E}">
        <p14:creationId xmlns:p14="http://schemas.microsoft.com/office/powerpoint/2010/main" val="1773008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61276" cy="498358"/>
          </a:xfrm>
          <a:prstGeom prst="rect">
            <a:avLst/>
          </a:prstGeom>
        </p:spPr>
        <p:txBody>
          <a:bodyPr vert="horz" lIns="91433" tIns="45716" rIns="91433" bIns="4571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71372" y="1"/>
            <a:ext cx="2961276" cy="498358"/>
          </a:xfrm>
          <a:prstGeom prst="rect">
            <a:avLst/>
          </a:prstGeom>
        </p:spPr>
        <p:txBody>
          <a:bodyPr vert="horz" lIns="91433" tIns="45716" rIns="91433" bIns="45716" rtlCol="0"/>
          <a:lstStyle>
            <a:lvl1pPr algn="r" fontAlgn="auto">
              <a:spcBef>
                <a:spcPts val="0"/>
              </a:spcBef>
              <a:spcAft>
                <a:spcPts val="0"/>
              </a:spcAft>
              <a:defRPr sz="1200">
                <a:latin typeface="+mn-lt"/>
                <a:cs typeface="+mn-cs"/>
              </a:defRPr>
            </a:lvl1pPr>
          </a:lstStyle>
          <a:p>
            <a:pPr>
              <a:defRPr/>
            </a:pPr>
            <a:fld id="{666620C5-AA9B-4588-A6CD-89378BEF9FFE}" type="datetimeFigureOut">
              <a:rPr lang="en-US"/>
              <a:pPr>
                <a:defRPr/>
              </a:pPr>
              <a:t>5/29/2013</a:t>
            </a:fld>
            <a:endParaRPr lang="en-US"/>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33" tIns="45716" rIns="91433" bIns="45716" rtlCol="0" anchor="ctr"/>
          <a:lstStyle/>
          <a:p>
            <a:pPr lvl="0"/>
            <a:endParaRPr lang="en-US" noProof="0"/>
          </a:p>
        </p:txBody>
      </p:sp>
      <p:sp>
        <p:nvSpPr>
          <p:cNvPr id="5" name="Notes Placeholder 4"/>
          <p:cNvSpPr>
            <a:spLocks noGrp="1"/>
          </p:cNvSpPr>
          <p:nvPr>
            <p:ph type="body" sz="quarter" idx="3"/>
          </p:nvPr>
        </p:nvSpPr>
        <p:spPr>
          <a:xfrm>
            <a:off x="683727" y="4739486"/>
            <a:ext cx="5466735" cy="4490307"/>
          </a:xfrm>
          <a:prstGeom prst="rect">
            <a:avLst/>
          </a:prstGeom>
        </p:spPr>
        <p:txBody>
          <a:bodyPr vert="horz" lIns="91433" tIns="45716" rIns="91433"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478972"/>
            <a:ext cx="2961276" cy="498358"/>
          </a:xfrm>
          <a:prstGeom prst="rect">
            <a:avLst/>
          </a:prstGeom>
        </p:spPr>
        <p:txBody>
          <a:bodyPr vert="horz" lIns="91433" tIns="45716" rIns="91433" bIns="4571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71372" y="9478972"/>
            <a:ext cx="2961276" cy="498358"/>
          </a:xfrm>
          <a:prstGeom prst="rect">
            <a:avLst/>
          </a:prstGeom>
        </p:spPr>
        <p:txBody>
          <a:bodyPr vert="horz" lIns="91433" tIns="45716" rIns="91433" bIns="45716" rtlCol="0" anchor="b"/>
          <a:lstStyle>
            <a:lvl1pPr algn="r" fontAlgn="auto">
              <a:spcBef>
                <a:spcPts val="0"/>
              </a:spcBef>
              <a:spcAft>
                <a:spcPts val="0"/>
              </a:spcAft>
              <a:defRPr sz="1200">
                <a:latin typeface="+mn-lt"/>
                <a:cs typeface="+mn-cs"/>
              </a:defRPr>
            </a:lvl1pPr>
          </a:lstStyle>
          <a:p>
            <a:pPr>
              <a:defRPr/>
            </a:pPr>
            <a:fld id="{719CFE4A-54FD-45BC-8695-8130DCB0CE3E}" type="slidenum">
              <a:rPr lang="en-US"/>
              <a:pPr>
                <a:defRPr/>
              </a:pPr>
              <a:t>‹#›</a:t>
            </a:fld>
            <a:endParaRPr lang="en-US"/>
          </a:p>
        </p:txBody>
      </p:sp>
    </p:spTree>
    <p:extLst>
      <p:ext uri="{BB962C8B-B14F-4D97-AF65-F5344CB8AC3E}">
        <p14:creationId xmlns:p14="http://schemas.microsoft.com/office/powerpoint/2010/main" val="342960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93BE11C-49FF-4EE2-915D-8B62F5524E54}" type="slidenum">
              <a:rPr lang="en-US" smtClean="0"/>
              <a:pPr>
                <a:defRPr/>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4FF457-B052-4FDF-BEEC-12762F219A1A}" type="slidenum">
              <a:rPr lang="ar-SA"/>
              <a:pPr fontAlgn="base">
                <a:spcBef>
                  <a:spcPct val="0"/>
                </a:spcBef>
                <a:spcAft>
                  <a:spcPct val="0"/>
                </a:spcAft>
                <a:defRPr/>
              </a:pPr>
              <a:t>47</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50A5E0-8B10-41DE-B113-79256B9823D1}" type="slidenum">
              <a:rPr lang="ar-SA"/>
              <a:pPr fontAlgn="base">
                <a:spcBef>
                  <a:spcPct val="0"/>
                </a:spcBef>
                <a:spcAft>
                  <a:spcPct val="0"/>
                </a:spcAft>
                <a:defRPr/>
              </a:pPr>
              <a:t>48</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4FF457-B052-4FDF-BEEC-12762F219A1A}" type="slidenum">
              <a:rPr lang="ar-SA"/>
              <a:pPr fontAlgn="base">
                <a:spcBef>
                  <a:spcPct val="0"/>
                </a:spcBef>
                <a:spcAft>
                  <a:spcPct val="0"/>
                </a:spcAft>
                <a:defRPr/>
              </a:pPr>
              <a:t>49</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50A5E0-8B10-41DE-B113-79256B9823D1}" type="slidenum">
              <a:rPr lang="ar-SA"/>
              <a:pPr fontAlgn="base">
                <a:spcBef>
                  <a:spcPct val="0"/>
                </a:spcBef>
                <a:spcAft>
                  <a:spcPct val="0"/>
                </a:spcAft>
                <a:defRPr/>
              </a:pPr>
              <a:t>50</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83DE8-5EE1-4669-8AAD-CAA9CE1AF1D5}" type="slidenum">
              <a:rPr lang="ar-SA"/>
              <a:pPr fontAlgn="base">
                <a:spcBef>
                  <a:spcPct val="0"/>
                </a:spcBef>
                <a:spcAft>
                  <a:spcPct val="0"/>
                </a:spcAft>
                <a:defRPr/>
              </a:pPr>
              <a:t>53</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83DE8-5EE1-4669-8AAD-CAA9CE1AF1D5}" type="slidenum">
              <a:rPr lang="ar-SA"/>
              <a:pPr fontAlgn="base">
                <a:spcBef>
                  <a:spcPct val="0"/>
                </a:spcBef>
                <a:spcAft>
                  <a:spcPct val="0"/>
                </a:spcAft>
                <a:defRPr/>
              </a:pPr>
              <a:t>54</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83DE8-5EE1-4669-8AAD-CAA9CE1AF1D5}" type="slidenum">
              <a:rPr lang="ar-SA"/>
              <a:pPr fontAlgn="base">
                <a:spcBef>
                  <a:spcPct val="0"/>
                </a:spcBef>
                <a:spcAft>
                  <a:spcPct val="0"/>
                </a:spcAft>
                <a:defRPr/>
              </a:pPr>
              <a:t>55</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83DE8-5EE1-4669-8AAD-CAA9CE1AF1D5}" type="slidenum">
              <a:rPr lang="ar-SA"/>
              <a:pPr fontAlgn="base">
                <a:spcBef>
                  <a:spcPct val="0"/>
                </a:spcBef>
                <a:spcAft>
                  <a:spcPct val="0"/>
                </a:spcAft>
                <a:defRPr/>
              </a:pPr>
              <a:t>57</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DB2D69-3853-4FF3-A877-A7559103D20B}" type="slidenum">
              <a:rPr lang="ar-SA"/>
              <a:pPr fontAlgn="base">
                <a:spcBef>
                  <a:spcPct val="0"/>
                </a:spcBef>
                <a:spcAft>
                  <a:spcPct val="0"/>
                </a:spcAft>
                <a:defRPr/>
              </a:pPr>
              <a:t>11</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5666B-2378-4631-A126-1AF275AEFAA2}" type="slidenum">
              <a:rPr lang="ar-SA"/>
              <a:pPr fontAlgn="base">
                <a:spcBef>
                  <a:spcPct val="0"/>
                </a:spcBef>
                <a:spcAft>
                  <a:spcPct val="0"/>
                </a:spcAft>
                <a:defRPr/>
              </a:pPr>
              <a:t>12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8BBFA2-155F-4063-A35D-8A6242C9490D}" type="slidenum">
              <a:rPr lang="ar-SA"/>
              <a:pPr fontAlgn="base">
                <a:spcBef>
                  <a:spcPct val="0"/>
                </a:spcBef>
                <a:spcAft>
                  <a:spcPct val="0"/>
                </a:spcAft>
                <a:defRPr/>
              </a:pPr>
              <a:t>21</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5D53DD-7F62-4FCF-AC15-A67ECE6294F0}" type="slidenum">
              <a:rPr lang="ar-SA"/>
              <a:pPr fontAlgn="base">
                <a:spcBef>
                  <a:spcPct val="0"/>
                </a:spcBef>
                <a:spcAft>
                  <a:spcPct val="0"/>
                </a:spcAft>
                <a:defRPr/>
              </a:pPr>
              <a:t>32</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8BBFA2-155F-4063-A35D-8A6242C9490D}" type="slidenum">
              <a:rPr lang="ar-SA"/>
              <a:pPr fontAlgn="base">
                <a:spcBef>
                  <a:spcPct val="0"/>
                </a:spcBef>
                <a:spcAft>
                  <a:spcPct val="0"/>
                </a:spcAft>
                <a:defRPr/>
              </a:pPr>
              <a:t>34</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67E7C3-F5B8-430E-88CC-8A0ECF57F42A}" type="slidenum">
              <a:rPr lang="ar-SA"/>
              <a:pPr fontAlgn="base">
                <a:spcBef>
                  <a:spcPct val="0"/>
                </a:spcBef>
                <a:spcAft>
                  <a:spcPct val="0"/>
                </a:spcAft>
                <a:defRPr/>
              </a:pPr>
              <a:t>40</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8BBFA2-155F-4063-A35D-8A6242C9490D}" type="slidenum">
              <a:rPr lang="ar-SA"/>
              <a:pPr fontAlgn="base">
                <a:spcBef>
                  <a:spcPct val="0"/>
                </a:spcBef>
                <a:spcAft>
                  <a:spcPct val="0"/>
                </a:spcAft>
                <a:defRPr/>
              </a:pPr>
              <a:t>42</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8BBFA2-155F-4063-A35D-8A6242C9490D}" type="slidenum">
              <a:rPr lang="ar-SA"/>
              <a:pPr fontAlgn="base">
                <a:spcBef>
                  <a:spcPct val="0"/>
                </a:spcBef>
                <a:spcAft>
                  <a:spcPct val="0"/>
                </a:spcAft>
                <a:defRPr/>
              </a:pPr>
              <a:t>46</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1E676A-549E-4CFB-9C31-F687D37C3788}" type="datetime1">
              <a:rPr lang="en-US"/>
              <a:pPr>
                <a:defRPr/>
              </a:pPr>
              <a:t>5/29/2013</a:t>
            </a:fld>
            <a:endParaRPr lang="en-US"/>
          </a:p>
        </p:txBody>
      </p:sp>
      <p:sp>
        <p:nvSpPr>
          <p:cNvPr id="5" name="Footer Placeholder 4"/>
          <p:cNvSpPr>
            <a:spLocks noGrp="1"/>
          </p:cNvSpPr>
          <p:nvPr>
            <p:ph type="ftr" sz="quarter" idx="11"/>
          </p:nvPr>
        </p:nvSpPr>
        <p:spPr/>
        <p:txBody>
          <a:bodyPr/>
          <a:lstStyle>
            <a:lvl1pPr>
              <a:defRPr/>
            </a:lvl1pPr>
          </a:lstStyle>
          <a:p>
            <a:pPr>
              <a:defRPr/>
            </a:pPr>
            <a:r>
              <a:rPr lang="fa-IR"/>
              <a:t>اداره كل گمرك اصفهان</a:t>
            </a:r>
            <a:endParaRPr lang="en-US"/>
          </a:p>
        </p:txBody>
      </p:sp>
      <p:sp>
        <p:nvSpPr>
          <p:cNvPr id="6" name="Slide Number Placeholder 5"/>
          <p:cNvSpPr>
            <a:spLocks noGrp="1"/>
          </p:cNvSpPr>
          <p:nvPr>
            <p:ph type="sldNum" sz="quarter" idx="12"/>
          </p:nvPr>
        </p:nvSpPr>
        <p:spPr/>
        <p:txBody>
          <a:bodyPr/>
          <a:lstStyle>
            <a:lvl1pPr>
              <a:defRPr/>
            </a:lvl1pPr>
          </a:lstStyle>
          <a:p>
            <a:pPr>
              <a:defRPr/>
            </a:pPr>
            <a:fld id="{B9870923-30AA-44F4-8994-46C2FE120E1C}" type="slidenum">
              <a:rPr lang="en-US"/>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826CD9-0753-4849-A60C-BA28C7047DA6}" type="datetime1">
              <a:rPr lang="en-US"/>
              <a:pPr>
                <a:defRPr/>
              </a:pPr>
              <a:t>5/29/2013</a:t>
            </a:fld>
            <a:endParaRPr lang="en-US"/>
          </a:p>
        </p:txBody>
      </p:sp>
      <p:sp>
        <p:nvSpPr>
          <p:cNvPr id="5" name="Footer Placeholder 4"/>
          <p:cNvSpPr>
            <a:spLocks noGrp="1"/>
          </p:cNvSpPr>
          <p:nvPr>
            <p:ph type="ftr" sz="quarter" idx="11"/>
          </p:nvPr>
        </p:nvSpPr>
        <p:spPr/>
        <p:txBody>
          <a:bodyPr/>
          <a:lstStyle>
            <a:lvl1pPr>
              <a:defRPr/>
            </a:lvl1pPr>
          </a:lstStyle>
          <a:p>
            <a:pPr>
              <a:defRPr/>
            </a:pPr>
            <a:r>
              <a:rPr lang="fa-IR"/>
              <a:t>اداره كل گمرك اصفهان</a:t>
            </a:r>
            <a:endParaRPr lang="en-US"/>
          </a:p>
        </p:txBody>
      </p:sp>
      <p:sp>
        <p:nvSpPr>
          <p:cNvPr id="6" name="Slide Number Placeholder 5"/>
          <p:cNvSpPr>
            <a:spLocks noGrp="1"/>
          </p:cNvSpPr>
          <p:nvPr>
            <p:ph type="sldNum" sz="quarter" idx="12"/>
          </p:nvPr>
        </p:nvSpPr>
        <p:spPr/>
        <p:txBody>
          <a:bodyPr/>
          <a:lstStyle>
            <a:lvl1pPr>
              <a:defRPr/>
            </a:lvl1pPr>
          </a:lstStyle>
          <a:p>
            <a:pPr>
              <a:defRPr/>
            </a:pPr>
            <a:fld id="{9D02C3E1-28AB-4343-A7F1-F512B28F841E}"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0198E0-A76F-40AE-9947-BA478528A705}" type="datetime1">
              <a:rPr lang="en-US"/>
              <a:pPr>
                <a:defRPr/>
              </a:pPr>
              <a:t>5/29/2013</a:t>
            </a:fld>
            <a:endParaRPr lang="en-US"/>
          </a:p>
        </p:txBody>
      </p:sp>
      <p:sp>
        <p:nvSpPr>
          <p:cNvPr id="5" name="Footer Placeholder 4"/>
          <p:cNvSpPr>
            <a:spLocks noGrp="1"/>
          </p:cNvSpPr>
          <p:nvPr>
            <p:ph type="ftr" sz="quarter" idx="11"/>
          </p:nvPr>
        </p:nvSpPr>
        <p:spPr/>
        <p:txBody>
          <a:bodyPr/>
          <a:lstStyle>
            <a:lvl1pPr>
              <a:defRPr/>
            </a:lvl1pPr>
          </a:lstStyle>
          <a:p>
            <a:pPr>
              <a:defRPr/>
            </a:pPr>
            <a:r>
              <a:rPr lang="fa-IR"/>
              <a:t>اداره كل گمرك اصفهان</a:t>
            </a:r>
            <a:endParaRPr lang="en-US"/>
          </a:p>
        </p:txBody>
      </p:sp>
      <p:sp>
        <p:nvSpPr>
          <p:cNvPr id="6" name="Slide Number Placeholder 5"/>
          <p:cNvSpPr>
            <a:spLocks noGrp="1"/>
          </p:cNvSpPr>
          <p:nvPr>
            <p:ph type="sldNum" sz="quarter" idx="12"/>
          </p:nvPr>
        </p:nvSpPr>
        <p:spPr/>
        <p:txBody>
          <a:bodyPr/>
          <a:lstStyle>
            <a:lvl1pPr>
              <a:defRPr/>
            </a:lvl1pPr>
          </a:lstStyle>
          <a:p>
            <a:pPr>
              <a:defRPr/>
            </a:pPr>
            <a:fld id="{6978A34B-F703-43FD-917A-008A76327AE4}" type="slidenum">
              <a:rPr lang="en-US"/>
              <a:pPr>
                <a:defRPr/>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smtClean="0"/>
            </a:lvl1pPr>
          </a:lstStyle>
          <a:p>
            <a:pPr>
              <a:defRPr/>
            </a:pPr>
            <a:fld id="{35805F60-91FF-4747-A3A7-BD2E6715D6F1}" type="datetime1">
              <a:rPr lang="en-US"/>
              <a:pPr>
                <a:defRPr/>
              </a:pPr>
              <a:t>5/29/2013</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r>
              <a:rPr lang="en-US"/>
              <a:t>اداره كل گمرك اصفهان</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AD960677-F0E2-41F3-B1C0-2C71C1228933}" type="slidenum">
              <a:rPr lang="ar-SA"/>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4A02FA-99A8-4309-B0D2-7E18B3FE810E}" type="datetime1">
              <a:rPr lang="en-US"/>
              <a:pPr>
                <a:defRPr/>
              </a:pPr>
              <a:t>5/29/2013</a:t>
            </a:fld>
            <a:endParaRPr lang="en-US"/>
          </a:p>
        </p:txBody>
      </p:sp>
      <p:sp>
        <p:nvSpPr>
          <p:cNvPr id="5" name="Footer Placeholder 4"/>
          <p:cNvSpPr>
            <a:spLocks noGrp="1"/>
          </p:cNvSpPr>
          <p:nvPr>
            <p:ph type="ftr" sz="quarter" idx="11"/>
          </p:nvPr>
        </p:nvSpPr>
        <p:spPr/>
        <p:txBody>
          <a:bodyPr/>
          <a:lstStyle>
            <a:lvl1pPr>
              <a:defRPr/>
            </a:lvl1pPr>
          </a:lstStyle>
          <a:p>
            <a:pPr>
              <a:defRPr/>
            </a:pPr>
            <a:r>
              <a:rPr lang="fa-IR"/>
              <a:t>اداره كل گمرك اصفهان</a:t>
            </a:r>
            <a:endParaRPr lang="en-US"/>
          </a:p>
        </p:txBody>
      </p:sp>
      <p:sp>
        <p:nvSpPr>
          <p:cNvPr id="6" name="Slide Number Placeholder 5"/>
          <p:cNvSpPr>
            <a:spLocks noGrp="1"/>
          </p:cNvSpPr>
          <p:nvPr>
            <p:ph type="sldNum" sz="quarter" idx="12"/>
          </p:nvPr>
        </p:nvSpPr>
        <p:spPr/>
        <p:txBody>
          <a:bodyPr/>
          <a:lstStyle>
            <a:lvl1pPr>
              <a:defRPr/>
            </a:lvl1pPr>
          </a:lstStyle>
          <a:p>
            <a:pPr>
              <a:defRPr/>
            </a:pPr>
            <a:fld id="{6210DCA0-87C2-4217-85D6-5F6A8B22C13A}"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55EE00-C485-4617-B9CF-EE2D1FD70E87}" type="datetime1">
              <a:rPr lang="en-US"/>
              <a:pPr>
                <a:defRPr/>
              </a:pPr>
              <a:t>5/29/2013</a:t>
            </a:fld>
            <a:endParaRPr lang="en-US"/>
          </a:p>
        </p:txBody>
      </p:sp>
      <p:sp>
        <p:nvSpPr>
          <p:cNvPr id="5" name="Footer Placeholder 4"/>
          <p:cNvSpPr>
            <a:spLocks noGrp="1"/>
          </p:cNvSpPr>
          <p:nvPr>
            <p:ph type="ftr" sz="quarter" idx="11"/>
          </p:nvPr>
        </p:nvSpPr>
        <p:spPr/>
        <p:txBody>
          <a:bodyPr/>
          <a:lstStyle>
            <a:lvl1pPr>
              <a:defRPr/>
            </a:lvl1pPr>
          </a:lstStyle>
          <a:p>
            <a:pPr>
              <a:defRPr/>
            </a:pPr>
            <a:r>
              <a:rPr lang="fa-IR"/>
              <a:t>اداره كل گمرك اصفهان</a:t>
            </a:r>
            <a:endParaRPr lang="en-US"/>
          </a:p>
        </p:txBody>
      </p:sp>
      <p:sp>
        <p:nvSpPr>
          <p:cNvPr id="6" name="Slide Number Placeholder 5"/>
          <p:cNvSpPr>
            <a:spLocks noGrp="1"/>
          </p:cNvSpPr>
          <p:nvPr>
            <p:ph type="sldNum" sz="quarter" idx="12"/>
          </p:nvPr>
        </p:nvSpPr>
        <p:spPr/>
        <p:txBody>
          <a:bodyPr/>
          <a:lstStyle>
            <a:lvl1pPr>
              <a:defRPr/>
            </a:lvl1pPr>
          </a:lstStyle>
          <a:p>
            <a:pPr>
              <a:defRPr/>
            </a:pPr>
            <a:fld id="{B27E947A-0885-4422-994E-2C3A8DA8B91C}"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882C7C-617B-44E1-9361-C68801AF3890}" type="datetime1">
              <a:rPr lang="en-US"/>
              <a:pPr>
                <a:defRPr/>
              </a:pPr>
              <a:t>5/29/2013</a:t>
            </a:fld>
            <a:endParaRPr lang="en-US"/>
          </a:p>
        </p:txBody>
      </p:sp>
      <p:sp>
        <p:nvSpPr>
          <p:cNvPr id="6" name="Footer Placeholder 4"/>
          <p:cNvSpPr>
            <a:spLocks noGrp="1"/>
          </p:cNvSpPr>
          <p:nvPr>
            <p:ph type="ftr" sz="quarter" idx="11"/>
          </p:nvPr>
        </p:nvSpPr>
        <p:spPr/>
        <p:txBody>
          <a:bodyPr/>
          <a:lstStyle>
            <a:lvl1pPr>
              <a:defRPr/>
            </a:lvl1pPr>
          </a:lstStyle>
          <a:p>
            <a:pPr>
              <a:defRPr/>
            </a:pPr>
            <a:r>
              <a:rPr lang="fa-IR"/>
              <a:t>اداره كل گمرك اصفهان</a:t>
            </a:r>
            <a:endParaRPr lang="en-US"/>
          </a:p>
        </p:txBody>
      </p:sp>
      <p:sp>
        <p:nvSpPr>
          <p:cNvPr id="7" name="Slide Number Placeholder 5"/>
          <p:cNvSpPr>
            <a:spLocks noGrp="1"/>
          </p:cNvSpPr>
          <p:nvPr>
            <p:ph type="sldNum" sz="quarter" idx="12"/>
          </p:nvPr>
        </p:nvSpPr>
        <p:spPr/>
        <p:txBody>
          <a:bodyPr/>
          <a:lstStyle>
            <a:lvl1pPr>
              <a:defRPr/>
            </a:lvl1pPr>
          </a:lstStyle>
          <a:p>
            <a:pPr>
              <a:defRPr/>
            </a:pPr>
            <a:fld id="{3BD8F360-12B8-49E9-A680-20CEC394A222}"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31E906-5C6B-4E52-BBC3-8830A40FBBEA}" type="datetime1">
              <a:rPr lang="en-US"/>
              <a:pPr>
                <a:defRPr/>
              </a:pPr>
              <a:t>5/29/2013</a:t>
            </a:fld>
            <a:endParaRPr lang="en-US"/>
          </a:p>
        </p:txBody>
      </p:sp>
      <p:sp>
        <p:nvSpPr>
          <p:cNvPr id="8" name="Footer Placeholder 4"/>
          <p:cNvSpPr>
            <a:spLocks noGrp="1"/>
          </p:cNvSpPr>
          <p:nvPr>
            <p:ph type="ftr" sz="quarter" idx="11"/>
          </p:nvPr>
        </p:nvSpPr>
        <p:spPr/>
        <p:txBody>
          <a:bodyPr/>
          <a:lstStyle>
            <a:lvl1pPr>
              <a:defRPr/>
            </a:lvl1pPr>
          </a:lstStyle>
          <a:p>
            <a:pPr>
              <a:defRPr/>
            </a:pPr>
            <a:r>
              <a:rPr lang="fa-IR"/>
              <a:t>اداره كل گمرك اصفهان</a:t>
            </a:r>
            <a:endParaRPr lang="en-US"/>
          </a:p>
        </p:txBody>
      </p:sp>
      <p:sp>
        <p:nvSpPr>
          <p:cNvPr id="9" name="Slide Number Placeholder 5"/>
          <p:cNvSpPr>
            <a:spLocks noGrp="1"/>
          </p:cNvSpPr>
          <p:nvPr>
            <p:ph type="sldNum" sz="quarter" idx="12"/>
          </p:nvPr>
        </p:nvSpPr>
        <p:spPr/>
        <p:txBody>
          <a:bodyPr/>
          <a:lstStyle>
            <a:lvl1pPr>
              <a:defRPr/>
            </a:lvl1pPr>
          </a:lstStyle>
          <a:p>
            <a:pPr>
              <a:defRPr/>
            </a:pPr>
            <a:fld id="{AA50469E-B38C-43A6-BB66-49E9510610C7}"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303A28-8D38-4D18-837A-33DE9A04A5AB}" type="datetime1">
              <a:rPr lang="en-US"/>
              <a:pPr>
                <a:defRPr/>
              </a:pPr>
              <a:t>5/29/2013</a:t>
            </a:fld>
            <a:endParaRPr lang="en-US"/>
          </a:p>
        </p:txBody>
      </p:sp>
      <p:sp>
        <p:nvSpPr>
          <p:cNvPr id="4" name="Footer Placeholder 4"/>
          <p:cNvSpPr>
            <a:spLocks noGrp="1"/>
          </p:cNvSpPr>
          <p:nvPr>
            <p:ph type="ftr" sz="quarter" idx="11"/>
          </p:nvPr>
        </p:nvSpPr>
        <p:spPr/>
        <p:txBody>
          <a:bodyPr/>
          <a:lstStyle>
            <a:lvl1pPr>
              <a:defRPr/>
            </a:lvl1pPr>
          </a:lstStyle>
          <a:p>
            <a:pPr>
              <a:defRPr/>
            </a:pPr>
            <a:r>
              <a:rPr lang="fa-IR"/>
              <a:t>اداره كل گمرك اصفهان</a:t>
            </a:r>
            <a:endParaRPr lang="en-US"/>
          </a:p>
        </p:txBody>
      </p:sp>
      <p:sp>
        <p:nvSpPr>
          <p:cNvPr id="5" name="Slide Number Placeholder 5"/>
          <p:cNvSpPr>
            <a:spLocks noGrp="1"/>
          </p:cNvSpPr>
          <p:nvPr>
            <p:ph type="sldNum" sz="quarter" idx="12"/>
          </p:nvPr>
        </p:nvSpPr>
        <p:spPr/>
        <p:txBody>
          <a:bodyPr/>
          <a:lstStyle>
            <a:lvl1pPr>
              <a:defRPr/>
            </a:lvl1pPr>
          </a:lstStyle>
          <a:p>
            <a:pPr>
              <a:defRPr/>
            </a:pPr>
            <a:fld id="{06134C7E-DC2D-4703-912B-B892BE2F6E98}"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8AEC1F-1F67-4F3D-8811-A19F5B1C57B6}" type="datetime1">
              <a:rPr lang="en-US"/>
              <a:pPr>
                <a:defRPr/>
              </a:pPr>
              <a:t>5/29/2013</a:t>
            </a:fld>
            <a:endParaRPr lang="en-US"/>
          </a:p>
        </p:txBody>
      </p:sp>
      <p:sp>
        <p:nvSpPr>
          <p:cNvPr id="3" name="Footer Placeholder 4"/>
          <p:cNvSpPr>
            <a:spLocks noGrp="1"/>
          </p:cNvSpPr>
          <p:nvPr>
            <p:ph type="ftr" sz="quarter" idx="11"/>
          </p:nvPr>
        </p:nvSpPr>
        <p:spPr/>
        <p:txBody>
          <a:bodyPr/>
          <a:lstStyle>
            <a:lvl1pPr>
              <a:defRPr/>
            </a:lvl1pPr>
          </a:lstStyle>
          <a:p>
            <a:pPr>
              <a:defRPr/>
            </a:pPr>
            <a:r>
              <a:rPr lang="fa-IR"/>
              <a:t>اداره كل گمرك اصفهان</a:t>
            </a:r>
            <a:endParaRPr lang="en-US"/>
          </a:p>
        </p:txBody>
      </p:sp>
      <p:sp>
        <p:nvSpPr>
          <p:cNvPr id="4" name="Slide Number Placeholder 5"/>
          <p:cNvSpPr>
            <a:spLocks noGrp="1"/>
          </p:cNvSpPr>
          <p:nvPr>
            <p:ph type="sldNum" sz="quarter" idx="12"/>
          </p:nvPr>
        </p:nvSpPr>
        <p:spPr/>
        <p:txBody>
          <a:bodyPr/>
          <a:lstStyle>
            <a:lvl1pPr>
              <a:defRPr/>
            </a:lvl1pPr>
          </a:lstStyle>
          <a:p>
            <a:pPr>
              <a:defRPr/>
            </a:pPr>
            <a:fld id="{15A98327-9CBC-44F1-9450-1EACD792524E}"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F09827-FAD1-4A1E-BD8D-4CD240D293FA}" type="datetime1">
              <a:rPr lang="en-US"/>
              <a:pPr>
                <a:defRPr/>
              </a:pPr>
              <a:t>5/29/2013</a:t>
            </a:fld>
            <a:endParaRPr lang="en-US"/>
          </a:p>
        </p:txBody>
      </p:sp>
      <p:sp>
        <p:nvSpPr>
          <p:cNvPr id="6" name="Footer Placeholder 4"/>
          <p:cNvSpPr>
            <a:spLocks noGrp="1"/>
          </p:cNvSpPr>
          <p:nvPr>
            <p:ph type="ftr" sz="quarter" idx="11"/>
          </p:nvPr>
        </p:nvSpPr>
        <p:spPr/>
        <p:txBody>
          <a:bodyPr/>
          <a:lstStyle>
            <a:lvl1pPr>
              <a:defRPr/>
            </a:lvl1pPr>
          </a:lstStyle>
          <a:p>
            <a:pPr>
              <a:defRPr/>
            </a:pPr>
            <a:r>
              <a:rPr lang="fa-IR"/>
              <a:t>اداره كل گمرك اصفهان</a:t>
            </a:r>
            <a:endParaRPr lang="en-US"/>
          </a:p>
        </p:txBody>
      </p:sp>
      <p:sp>
        <p:nvSpPr>
          <p:cNvPr id="7" name="Slide Number Placeholder 5"/>
          <p:cNvSpPr>
            <a:spLocks noGrp="1"/>
          </p:cNvSpPr>
          <p:nvPr>
            <p:ph type="sldNum" sz="quarter" idx="12"/>
          </p:nvPr>
        </p:nvSpPr>
        <p:spPr/>
        <p:txBody>
          <a:bodyPr/>
          <a:lstStyle>
            <a:lvl1pPr>
              <a:defRPr/>
            </a:lvl1pPr>
          </a:lstStyle>
          <a:p>
            <a:pPr>
              <a:defRPr/>
            </a:pPr>
            <a:fld id="{07EEE1FE-F570-4278-80C2-0D0E55DD2A08}" type="slidenum">
              <a:rPr lang="en-US"/>
              <a:pPr>
                <a:defRPr/>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ED557A-BDD8-4F08-ABD2-94A65487D787}" type="datetime1">
              <a:rPr lang="en-US"/>
              <a:pPr>
                <a:defRPr/>
              </a:pPr>
              <a:t>5/29/2013</a:t>
            </a:fld>
            <a:endParaRPr lang="en-US"/>
          </a:p>
        </p:txBody>
      </p:sp>
      <p:sp>
        <p:nvSpPr>
          <p:cNvPr id="6" name="Footer Placeholder 4"/>
          <p:cNvSpPr>
            <a:spLocks noGrp="1"/>
          </p:cNvSpPr>
          <p:nvPr>
            <p:ph type="ftr" sz="quarter" idx="11"/>
          </p:nvPr>
        </p:nvSpPr>
        <p:spPr/>
        <p:txBody>
          <a:bodyPr/>
          <a:lstStyle>
            <a:lvl1pPr>
              <a:defRPr/>
            </a:lvl1pPr>
          </a:lstStyle>
          <a:p>
            <a:pPr>
              <a:defRPr/>
            </a:pPr>
            <a:r>
              <a:rPr lang="fa-IR"/>
              <a:t>اداره كل گمرك اصفهان</a:t>
            </a:r>
            <a:endParaRPr lang="en-US"/>
          </a:p>
        </p:txBody>
      </p:sp>
      <p:sp>
        <p:nvSpPr>
          <p:cNvPr id="7" name="Slide Number Placeholder 5"/>
          <p:cNvSpPr>
            <a:spLocks noGrp="1"/>
          </p:cNvSpPr>
          <p:nvPr>
            <p:ph type="sldNum" sz="quarter" idx="12"/>
          </p:nvPr>
        </p:nvSpPr>
        <p:spPr/>
        <p:txBody>
          <a:bodyPr/>
          <a:lstStyle>
            <a:lvl1pPr>
              <a:defRPr/>
            </a:lvl1pPr>
          </a:lstStyle>
          <a:p>
            <a:pPr>
              <a:defRPr/>
            </a:pPr>
            <a:fld id="{A2F790A5-038B-4776-9E28-0AE962DB1D8C}"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198BD91-D14E-4014-8459-3715013FE451}" type="datetime1">
              <a:rPr lang="en-US"/>
              <a:pPr>
                <a:defRPr/>
              </a:pPr>
              <a:t>5/29/2013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fa-IR"/>
              <a:t>اداره كل گمرك اصفهان</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694F9F5-8228-42D8-8647-37E64743B1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dissolve/>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6.bin"/><Relationship Id="rId7" Type="http://schemas.openxmlformats.org/officeDocument/2006/relationships/oleObject" Target="../embeddings/Microsoft_Excel_97-2003_Worksheet7.xls"/><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1.emf"/><Relationship Id="rId4" Type="http://schemas.openxmlformats.org/officeDocument/2006/relationships/oleObject" Target="../embeddings/Microsoft_Excel_97-2003_Worksheet6.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Microsoft_Excel_97-2003_Worksheet8.xls"/></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4.emf"/><Relationship Id="rId5" Type="http://schemas.openxmlformats.org/officeDocument/2006/relationships/oleObject" Target="../embeddings/Microsoft_Excel_97-2003_Worksheet9.xls"/><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15.emf"/><Relationship Id="rId5" Type="http://schemas.openxmlformats.org/officeDocument/2006/relationships/oleObject" Target="../embeddings/Microsoft_Excel_97-2003_Worksheet10.xls"/><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16.emf"/><Relationship Id="rId5" Type="http://schemas.openxmlformats.org/officeDocument/2006/relationships/oleObject" Target="../embeddings/Microsoft_Excel_97-2003_Worksheet11.xls"/><Relationship Id="rId4" Type="http://schemas.openxmlformats.org/officeDocument/2006/relationships/oleObject" Target="../embeddings/oleObject1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17.emf"/><Relationship Id="rId5" Type="http://schemas.openxmlformats.org/officeDocument/2006/relationships/oleObject" Target="../embeddings/Microsoft_Excel_97-2003_Worksheet12.xls"/><Relationship Id="rId4" Type="http://schemas.openxmlformats.org/officeDocument/2006/relationships/oleObject" Target="../embeddings/oleObject1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18.emf"/><Relationship Id="rId5" Type="http://schemas.openxmlformats.org/officeDocument/2006/relationships/oleObject" Target="../embeddings/Microsoft_Excel_97-2003_Worksheet13.xls"/><Relationship Id="rId4" Type="http://schemas.openxmlformats.org/officeDocument/2006/relationships/oleObject" Target="../embeddings/oleObject13.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19.emf"/><Relationship Id="rId5" Type="http://schemas.openxmlformats.org/officeDocument/2006/relationships/oleObject" Target="../embeddings/Microsoft_Excel_97-2003_Worksheet14.xls"/><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20.emf"/><Relationship Id="rId5" Type="http://schemas.openxmlformats.org/officeDocument/2006/relationships/oleObject" Target="../embeddings/Microsoft_Excel_97-2003_Worksheet15.xls"/><Relationship Id="rId4" Type="http://schemas.openxmlformats.org/officeDocument/2006/relationships/oleObject" Target="../embeddings/oleObject15.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21.emf"/><Relationship Id="rId5" Type="http://schemas.openxmlformats.org/officeDocument/2006/relationships/oleObject" Target="../embeddings/Microsoft_Excel_97-2003_Worksheet16.xls"/><Relationship Id="rId4" Type="http://schemas.openxmlformats.org/officeDocument/2006/relationships/oleObject" Target="../embeddings/oleObject16.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22.emf"/><Relationship Id="rId5" Type="http://schemas.openxmlformats.org/officeDocument/2006/relationships/oleObject" Target="../embeddings/Microsoft_Excel_97-2003_Worksheet17.xls"/><Relationship Id="rId4" Type="http://schemas.openxmlformats.org/officeDocument/2006/relationships/oleObject" Target="../embeddings/oleObject17.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23.emf"/><Relationship Id="rId5" Type="http://schemas.openxmlformats.org/officeDocument/2006/relationships/oleObject" Target="../embeddings/Microsoft_Excel_97-2003_Worksheet18.xls"/><Relationship Id="rId4" Type="http://schemas.openxmlformats.org/officeDocument/2006/relationships/oleObject" Target="../embeddings/oleObject18.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24.emf"/><Relationship Id="rId5" Type="http://schemas.openxmlformats.org/officeDocument/2006/relationships/oleObject" Target="../embeddings/Microsoft_Excel_97-2003_Worksheet19.xls"/><Relationship Id="rId4" Type="http://schemas.openxmlformats.org/officeDocument/2006/relationships/oleObject" Target="../embeddings/oleObject19.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61.jpg"/>
          <p:cNvPicPr>
            <a:picLocks noGrp="1" noChangeAspect="1"/>
          </p:cNvPicPr>
          <p:nvPr>
            <p:ph idx="1"/>
          </p:nvPr>
        </p:nvPicPr>
        <p:blipFill>
          <a:blip r:embed="rId2" cstate="print"/>
          <a:stretch>
            <a:fillRect/>
          </a:stretch>
        </p:blipFill>
        <p:spPr>
          <a:xfrm>
            <a:off x="228600" y="168428"/>
            <a:ext cx="8763000" cy="6384772"/>
          </a:xfr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200400"/>
          </a:xfrm>
        </p:spPr>
        <p:txBody>
          <a:bodyPr rtlCol="0">
            <a:normAutofit fontScale="90000"/>
          </a:bodyPr>
          <a:lstStyle/>
          <a:p>
            <a:pPr rtl="1" eaLnBrk="1" fontAlgn="auto" hangingPunct="1">
              <a:lnSpc>
                <a:spcPct val="150000"/>
              </a:lnSpc>
              <a:spcAft>
                <a:spcPts val="0"/>
              </a:spcAft>
              <a:defRPr/>
            </a:pPr>
            <a:r>
              <a:rPr lang="fa-IR" dirty="0" smtClean="0">
                <a:cs typeface="B Jadid" pitchFamily="2" charset="-78"/>
              </a:rPr>
              <a:t/>
            </a:r>
            <a:br>
              <a:rPr lang="fa-IR" dirty="0" smtClean="0">
                <a:cs typeface="B Jadid" pitchFamily="2" charset="-78"/>
              </a:rPr>
            </a:br>
            <a:r>
              <a:rPr lang="fa-IR" dirty="0" smtClean="0">
                <a:cs typeface="B Jadid" pitchFamily="2" charset="-78"/>
              </a:rPr>
              <a:t>گزارش صادرات استان اصفهان</a:t>
            </a:r>
            <a:br>
              <a:rPr lang="fa-IR" dirty="0" smtClean="0">
                <a:cs typeface="B Jadid" pitchFamily="2" charset="-78"/>
              </a:rPr>
            </a:br>
            <a:r>
              <a:rPr lang="fa-IR" dirty="0" smtClean="0">
                <a:cs typeface="B Jadid" pitchFamily="2" charset="-78"/>
              </a:rPr>
              <a:t>به انضمام صادرات كشور و </a:t>
            </a:r>
            <a:br>
              <a:rPr lang="fa-IR" dirty="0" smtClean="0">
                <a:cs typeface="B Jadid" pitchFamily="2" charset="-78"/>
              </a:rPr>
            </a:br>
            <a:r>
              <a:rPr lang="fa-IR" dirty="0" smtClean="0">
                <a:cs typeface="B Jadid" pitchFamily="2" charset="-78"/>
              </a:rPr>
              <a:t>گمركات استان سال 1391</a:t>
            </a:r>
            <a:br>
              <a:rPr lang="fa-IR" dirty="0" smtClean="0">
                <a:cs typeface="B Jadid" pitchFamily="2" charset="-78"/>
              </a:rPr>
            </a:br>
            <a:r>
              <a:rPr lang="fa-IR" dirty="0" smtClean="0">
                <a:cs typeface="B Jadid" pitchFamily="2" charset="-78"/>
              </a:rPr>
              <a:t/>
            </a:r>
            <a:br>
              <a:rPr lang="fa-IR" dirty="0" smtClean="0">
                <a:cs typeface="B Jadid" pitchFamily="2" charset="-78"/>
              </a:rPr>
            </a:br>
            <a:endParaRPr lang="en-US" dirty="0">
              <a:cs typeface="B Jadid" pitchFamily="2" charset="-78"/>
            </a:endParaRPr>
          </a:p>
        </p:txBody>
      </p:sp>
      <p:sp>
        <p:nvSpPr>
          <p:cNvPr id="3" name="Subtitle 2"/>
          <p:cNvSpPr>
            <a:spLocks noGrp="1"/>
          </p:cNvSpPr>
          <p:nvPr>
            <p:ph type="subTitle" idx="1"/>
          </p:nvPr>
        </p:nvSpPr>
        <p:spPr>
          <a:xfrm>
            <a:off x="1371600" y="4495800"/>
            <a:ext cx="6400800" cy="762000"/>
          </a:xfrm>
        </p:spPr>
        <p:txBody>
          <a:bodyPr rtlCol="0">
            <a:normAutofit/>
          </a:bodyPr>
          <a:lstStyle/>
          <a:p>
            <a:pPr eaLnBrk="1" fontAlgn="auto" hangingPunct="1">
              <a:spcAft>
                <a:spcPts val="0"/>
              </a:spcAft>
              <a:buFont typeface="Arial" pitchFamily="34" charset="0"/>
              <a:buNone/>
              <a:defRPr/>
            </a:pPr>
            <a:r>
              <a:rPr lang="fa-IR" sz="2000" dirty="0" smtClean="0">
                <a:cs typeface="B Homa" pitchFamily="2" charset="-78"/>
              </a:rPr>
              <a:t>تهيه شده در واحد آمار اداره كل گمرك اصفهان</a:t>
            </a:r>
          </a:p>
          <a:p>
            <a:pPr eaLnBrk="1" fontAlgn="auto" hangingPunct="1">
              <a:spcAft>
                <a:spcPts val="0"/>
              </a:spcAft>
              <a:buFont typeface="Arial" pitchFamily="34" charset="0"/>
              <a:buNone/>
              <a:defRPr/>
            </a:pPr>
            <a:r>
              <a:rPr lang="fa-IR" sz="2000" dirty="0" smtClean="0">
                <a:cs typeface="B Homa" pitchFamily="2" charset="-78"/>
              </a:rPr>
              <a:t> بهار 1392</a:t>
            </a:r>
            <a:endParaRPr lang="en-US" sz="2000" dirty="0">
              <a:cs typeface="B Homa" pitchFamily="2" charset="-78"/>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8229600" cy="868362"/>
          </a:xfrm>
        </p:spPr>
        <p:txBody>
          <a:bodyPr/>
          <a:lstStyle/>
          <a:p>
            <a:pPr rtl="1" eaLnBrk="1" hangingPunct="1"/>
            <a:r>
              <a:rPr lang="fa-IR" sz="3200" dirty="0" smtClean="0">
                <a:cs typeface="B Jadid" pitchFamily="2" charset="-78"/>
              </a:rPr>
              <a:t>ارزش(ميليون دلار) صادرات و واردات كشور </a:t>
            </a:r>
            <a:endParaRPr lang="en-US" sz="3200" dirty="0" smtClean="0">
              <a:cs typeface="B Jadid" pitchFamily="2" charset="-78"/>
            </a:endParaRPr>
          </a:p>
        </p:txBody>
      </p:sp>
      <p:graphicFrame>
        <p:nvGraphicFramePr>
          <p:cNvPr id="1026" name="Chart Placeholder 6"/>
          <p:cNvGraphicFramePr>
            <a:graphicFrameLocks noGrp="1"/>
          </p:cNvGraphicFramePr>
          <p:nvPr>
            <p:ph type="chart" idx="1"/>
          </p:nvPr>
        </p:nvGraphicFramePr>
        <p:xfrm>
          <a:off x="469900" y="990600"/>
          <a:ext cx="8202613" cy="5181600"/>
        </p:xfrm>
        <a:graphic>
          <a:graphicData uri="http://schemas.openxmlformats.org/presentationml/2006/ole">
            <mc:AlternateContent xmlns:mc="http://schemas.openxmlformats.org/markup-compatibility/2006">
              <mc:Choice xmlns:v="urn:schemas-microsoft-com:vml" Requires="v">
                <p:oleObj spid="_x0000_s211971" name="Worksheet" r:id="rId5" imgW="7877251" imgH="4009949" progId="Excel.Sheet.8">
                  <p:embed/>
                </p:oleObj>
              </mc:Choice>
              <mc:Fallback>
                <p:oleObj name="Worksheet" r:id="rId5" imgW="7877251" imgH="4009949" progId="Excel.Sheet.8">
                  <p:embed/>
                  <p:pic>
                    <p:nvPicPr>
                      <p:cNvPr id="0" name="Chart Placeholder 6"/>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 y="990600"/>
                        <a:ext cx="8202613"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2"/>
          </p:nvPr>
        </p:nvSpPr>
        <p:spPr/>
        <p:txBody>
          <a:bodyPr/>
          <a:lstStyle/>
          <a:p>
            <a:pPr>
              <a:defRPr/>
            </a:pPr>
            <a:fld id="{D00EF938-A267-4435-828C-3AF436207B2B}" type="slidenum">
              <a:rPr lang="ar-SA"/>
              <a:pPr>
                <a:defRPr/>
              </a:pPr>
              <a:t>11</a:t>
            </a:fld>
            <a:endParaRPr lang="en-US"/>
          </a:p>
        </p:txBody>
      </p:sp>
      <p:sp>
        <p:nvSpPr>
          <p:cNvPr id="6" name="Footer Placeholder 5"/>
          <p:cNvSpPr>
            <a:spLocks noGrp="1"/>
          </p:cNvSpPr>
          <p:nvPr>
            <p:ph type="ftr" sz="quarter" idx="11"/>
          </p:nvPr>
        </p:nvSpPr>
        <p:spPr/>
        <p:txBody>
          <a:bodyPr/>
          <a:lstStyle/>
          <a:p>
            <a:pPr>
              <a:defRPr/>
            </a:pPr>
            <a:r>
              <a:rPr lang="en-US" smtClean="0"/>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868362"/>
          </a:xfrm>
        </p:spPr>
        <p:txBody>
          <a:bodyPr/>
          <a:lstStyle/>
          <a:p>
            <a:pPr rtl="1" eaLnBrk="1" hangingPunct="1"/>
            <a:r>
              <a:rPr lang="fa-IR" sz="3200" dirty="0" smtClean="0">
                <a:cs typeface="B Jadid" pitchFamily="2" charset="-78"/>
              </a:rPr>
              <a:t>وزن(هزار تن) صادرات و واردات كشور </a:t>
            </a:r>
            <a:endParaRPr lang="en-US" sz="3200" dirty="0" smtClean="0">
              <a:cs typeface="B Jadid" pitchFamily="2" charset="-78"/>
            </a:endParaRPr>
          </a:p>
        </p:txBody>
      </p:sp>
      <p:graphicFrame>
        <p:nvGraphicFramePr>
          <p:cNvPr id="2050" name="Chart Placeholder 6"/>
          <p:cNvGraphicFramePr>
            <a:graphicFrameLocks noGrp="1"/>
          </p:cNvGraphicFramePr>
          <p:nvPr>
            <p:ph type="chart" idx="1"/>
          </p:nvPr>
        </p:nvGraphicFramePr>
        <p:xfrm>
          <a:off x="482600" y="1125538"/>
          <a:ext cx="8178800" cy="5291137"/>
        </p:xfrm>
        <a:graphic>
          <a:graphicData uri="http://schemas.openxmlformats.org/presentationml/2006/ole">
            <mc:AlternateContent xmlns:mc="http://schemas.openxmlformats.org/markup-compatibility/2006">
              <mc:Choice xmlns:v="urn:schemas-microsoft-com:vml" Requires="v">
                <p:oleObj spid="_x0000_s212995" name="Worksheet" r:id="rId5" imgW="7877251" imgH="5095951" progId="Excel.Sheet.8">
                  <p:embed/>
                </p:oleObj>
              </mc:Choice>
              <mc:Fallback>
                <p:oleObj name="Worksheet" r:id="rId5" imgW="7877251" imgH="5095951" progId="Excel.Sheet.8">
                  <p:embed/>
                  <p:pic>
                    <p:nvPicPr>
                      <p:cNvPr id="0" name="Chart Placeholder 6"/>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 y="1125538"/>
                        <a:ext cx="8178800" cy="5291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2"/>
          </p:nvPr>
        </p:nvSpPr>
        <p:spPr/>
        <p:txBody>
          <a:bodyPr/>
          <a:lstStyle/>
          <a:p>
            <a:pPr>
              <a:defRPr/>
            </a:pPr>
            <a:fld id="{490D60B6-C35A-453F-919C-0D196F49B251}" type="slidenum">
              <a:rPr lang="ar-SA"/>
              <a:pPr>
                <a:defRPr/>
              </a:pPr>
              <a:t>12</a:t>
            </a:fld>
            <a:endParaRPr lang="en-US"/>
          </a:p>
        </p:txBody>
      </p:sp>
      <p:sp>
        <p:nvSpPr>
          <p:cNvPr id="6" name="Footer Placeholder 5"/>
          <p:cNvSpPr>
            <a:spLocks noGrp="1"/>
          </p:cNvSpPr>
          <p:nvPr>
            <p:ph type="ftr" sz="quarter" idx="11"/>
          </p:nvPr>
        </p:nvSpPr>
        <p:spPr/>
        <p:txBody>
          <a:bodyPr/>
          <a:lstStyle/>
          <a:p>
            <a:pPr>
              <a:defRPr/>
            </a:pPr>
            <a:r>
              <a:rPr lang="en-US" smtClean="0"/>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dirty="0" smtClean="0">
                <a:cs typeface="B Jadid" pitchFamily="2" charset="-78"/>
              </a:rPr>
              <a:t>تغييرات صادرات و واردات كشور</a:t>
            </a:r>
            <a:endParaRPr lang="fa-IR" sz="4000" dirty="0">
              <a:cs typeface="B Jadid" pitchFamily="2" charset="-78"/>
            </a:endParaRPr>
          </a:p>
        </p:txBody>
      </p:sp>
      <p:graphicFrame>
        <p:nvGraphicFramePr>
          <p:cNvPr id="7" name="Content Placeholder 6"/>
          <p:cNvGraphicFramePr>
            <a:graphicFrameLocks noGrp="1"/>
          </p:cNvGraphicFramePr>
          <p:nvPr>
            <p:ph idx="1"/>
          </p:nvPr>
        </p:nvGraphicFramePr>
        <p:xfrm>
          <a:off x="457200" y="1600200"/>
          <a:ext cx="8229600" cy="4724400"/>
        </p:xfrm>
        <a:graphic>
          <a:graphicData uri="http://schemas.openxmlformats.org/drawingml/2006/table">
            <a:tbl>
              <a:tblPr rtl="1" firstRow="1" bandRow="1">
                <a:tableStyleId>{85BE263C-DBD7-4A20-BB59-AAB30ACAA65A}</a:tableStyleId>
              </a:tblPr>
              <a:tblGrid>
                <a:gridCol w="2743200"/>
                <a:gridCol w="2743200"/>
                <a:gridCol w="2743200"/>
              </a:tblGrid>
              <a:tr h="1181100">
                <a:tc>
                  <a:txBody>
                    <a:bodyPr/>
                    <a:lstStyle/>
                    <a:p>
                      <a:pPr algn="ctr" rtl="1"/>
                      <a:endParaRPr lang="fa-IR" b="1" dirty="0">
                        <a:cs typeface="B Koodak" pitchFamily="2" charset="-78"/>
                      </a:endParaRPr>
                    </a:p>
                  </a:txBody>
                  <a:tcPr anchor="ctr"/>
                </a:tc>
                <a:tc>
                  <a:txBody>
                    <a:bodyPr/>
                    <a:lstStyle/>
                    <a:p>
                      <a:pPr algn="ctr" rtl="1"/>
                      <a:r>
                        <a:rPr lang="fa-IR" b="1" dirty="0" smtClean="0">
                          <a:cs typeface="B Koodak" pitchFamily="2" charset="-78"/>
                        </a:rPr>
                        <a:t>تغييرات وزني</a:t>
                      </a:r>
                      <a:endParaRPr lang="fa-IR" b="1" dirty="0">
                        <a:cs typeface="B Koodak" pitchFamily="2" charset="-78"/>
                      </a:endParaRPr>
                    </a:p>
                  </a:txBody>
                  <a:tcPr anchor="ctr"/>
                </a:tc>
                <a:tc>
                  <a:txBody>
                    <a:bodyPr/>
                    <a:lstStyle/>
                    <a:p>
                      <a:pPr algn="ctr" rtl="1"/>
                      <a:r>
                        <a:rPr lang="fa-IR" b="1" dirty="0" smtClean="0">
                          <a:cs typeface="B Koodak" pitchFamily="2" charset="-78"/>
                        </a:rPr>
                        <a:t>تغييرات ارزشي</a:t>
                      </a:r>
                      <a:endParaRPr lang="fa-IR" b="1" dirty="0">
                        <a:cs typeface="B Koodak" pitchFamily="2" charset="-78"/>
                      </a:endParaRPr>
                    </a:p>
                  </a:txBody>
                  <a:tcPr anchor="ctr"/>
                </a:tc>
              </a:tr>
              <a:tr h="1181100">
                <a:tc>
                  <a:txBody>
                    <a:bodyPr/>
                    <a:lstStyle/>
                    <a:p>
                      <a:pPr algn="ctr" rtl="1"/>
                      <a:r>
                        <a:rPr lang="fa-IR" dirty="0" smtClean="0">
                          <a:cs typeface="B Koodak" pitchFamily="2" charset="-78"/>
                        </a:rPr>
                        <a:t>صادرات ( با ميعانات گازي)</a:t>
                      </a:r>
                      <a:endParaRPr lang="fa-IR" b="0" dirty="0">
                        <a:cs typeface="B Koodak" pitchFamily="2" charset="-78"/>
                      </a:endParaRPr>
                    </a:p>
                  </a:txBody>
                  <a:tcPr anchor="ctr"/>
                </a:tc>
                <a:tc>
                  <a:txBody>
                    <a:bodyPr/>
                    <a:lstStyle/>
                    <a:p>
                      <a:pPr algn="ctr" rtl="1"/>
                      <a:r>
                        <a:rPr lang="fa-IR" b="0" dirty="0" smtClean="0">
                          <a:cs typeface="B Koodak" pitchFamily="2" charset="-78"/>
                        </a:rPr>
                        <a:t>17</a:t>
                      </a:r>
                      <a:endParaRPr lang="fa-IR" b="0" dirty="0">
                        <a:cs typeface="B Koodak" pitchFamily="2" charset="-78"/>
                      </a:endParaRPr>
                    </a:p>
                  </a:txBody>
                  <a:tcPr anchor="ctr"/>
                </a:tc>
                <a:tc>
                  <a:txBody>
                    <a:bodyPr/>
                    <a:lstStyle/>
                    <a:p>
                      <a:pPr algn="ctr" rtl="1"/>
                      <a:r>
                        <a:rPr lang="fa-IR" b="0" smtClean="0">
                          <a:cs typeface="B Koodak" pitchFamily="2" charset="-78"/>
                        </a:rPr>
                        <a:t>6-</a:t>
                      </a:r>
                      <a:endParaRPr lang="fa-IR" b="0" dirty="0">
                        <a:cs typeface="B Koodak" pitchFamily="2" charset="-78"/>
                      </a:endParaRPr>
                    </a:p>
                  </a:txBody>
                  <a:tcPr anchor="ctr"/>
                </a:tc>
              </a:tr>
              <a:tr h="1181100">
                <a:tc>
                  <a:txBody>
                    <a:bodyPr/>
                    <a:lstStyle/>
                    <a:p>
                      <a:pPr algn="ctr" rtl="1"/>
                      <a:r>
                        <a:rPr lang="fa-IR" dirty="0" smtClean="0">
                          <a:cs typeface="B Koodak" pitchFamily="2" charset="-78"/>
                        </a:rPr>
                        <a:t>صادرات ( بدون ميعانات گازي)</a:t>
                      </a:r>
                      <a:endParaRPr lang="fa-IR" b="0" dirty="0">
                        <a:cs typeface="B Koodak" pitchFamily="2" charset="-78"/>
                      </a:endParaRPr>
                    </a:p>
                  </a:txBody>
                  <a:tcPr anchor="ctr"/>
                </a:tc>
                <a:tc>
                  <a:txBody>
                    <a:bodyPr/>
                    <a:lstStyle/>
                    <a:p>
                      <a:pPr algn="ctr" rtl="1"/>
                      <a:r>
                        <a:rPr lang="fa-IR" b="0" dirty="0" smtClean="0">
                          <a:cs typeface="B Koodak" pitchFamily="2" charset="-78"/>
                        </a:rPr>
                        <a:t>4</a:t>
                      </a:r>
                      <a:endParaRPr lang="fa-IR" b="0" dirty="0">
                        <a:cs typeface="B Koodak" pitchFamily="2" charset="-78"/>
                      </a:endParaRPr>
                    </a:p>
                  </a:txBody>
                  <a:tcPr anchor="ctr"/>
                </a:tc>
                <a:tc>
                  <a:txBody>
                    <a:bodyPr/>
                    <a:lstStyle/>
                    <a:p>
                      <a:pPr algn="ctr" rtl="1"/>
                      <a:r>
                        <a:rPr lang="fa-IR" b="0" dirty="0" smtClean="0">
                          <a:cs typeface="B Koodak" pitchFamily="2" charset="-78"/>
                        </a:rPr>
                        <a:t>4-</a:t>
                      </a:r>
                      <a:endParaRPr lang="fa-IR" b="0" dirty="0">
                        <a:cs typeface="B Koodak" pitchFamily="2" charset="-78"/>
                      </a:endParaRPr>
                    </a:p>
                  </a:txBody>
                  <a:tcPr anchor="ctr"/>
                </a:tc>
              </a:tr>
              <a:tr h="1181100">
                <a:tc>
                  <a:txBody>
                    <a:bodyPr/>
                    <a:lstStyle/>
                    <a:p>
                      <a:pPr algn="ctr" rtl="1"/>
                      <a:r>
                        <a:rPr lang="fa-IR" dirty="0" smtClean="0">
                          <a:cs typeface="B Koodak" pitchFamily="2" charset="-78"/>
                        </a:rPr>
                        <a:t>واردات</a:t>
                      </a:r>
                      <a:endParaRPr lang="fa-IR" b="0" dirty="0">
                        <a:cs typeface="B Koodak" pitchFamily="2" charset="-78"/>
                      </a:endParaRPr>
                    </a:p>
                  </a:txBody>
                  <a:tcPr anchor="ctr"/>
                </a:tc>
                <a:tc>
                  <a:txBody>
                    <a:bodyPr/>
                    <a:lstStyle/>
                    <a:p>
                      <a:pPr algn="ctr" rtl="1"/>
                      <a:r>
                        <a:rPr lang="fa-IR" b="0" dirty="0" smtClean="0">
                          <a:cs typeface="B Koodak" pitchFamily="2" charset="-78"/>
                        </a:rPr>
                        <a:t>3</a:t>
                      </a:r>
                      <a:endParaRPr lang="fa-IR" b="0" dirty="0">
                        <a:cs typeface="B Koodak" pitchFamily="2" charset="-78"/>
                      </a:endParaRPr>
                    </a:p>
                  </a:txBody>
                  <a:tcPr anchor="ctr"/>
                </a:tc>
                <a:tc>
                  <a:txBody>
                    <a:bodyPr/>
                    <a:lstStyle/>
                    <a:p>
                      <a:pPr algn="ctr" rtl="1"/>
                      <a:r>
                        <a:rPr lang="fa-IR" b="0" dirty="0" smtClean="0">
                          <a:cs typeface="B Koodak" pitchFamily="2" charset="-78"/>
                        </a:rPr>
                        <a:t>14-</a:t>
                      </a:r>
                      <a:endParaRPr lang="fa-IR" b="0" dirty="0">
                        <a:cs typeface="B Koodak" pitchFamily="2" charset="-78"/>
                      </a:endParaRPr>
                    </a:p>
                  </a:txBody>
                  <a:tcPr anchor="ctr"/>
                </a:tc>
              </a:tr>
            </a:tbl>
          </a:graphicData>
        </a:graphic>
      </p:graphicFrame>
      <p:sp>
        <p:nvSpPr>
          <p:cNvPr id="4" name="Footer Placeholder 3"/>
          <p:cNvSpPr>
            <a:spLocks noGrp="1"/>
          </p:cNvSpPr>
          <p:nvPr>
            <p:ph type="ftr" sz="quarter" idx="11"/>
          </p:nvPr>
        </p:nvSpPr>
        <p:spPr/>
        <p:txBody>
          <a:bodyPr/>
          <a:lstStyle/>
          <a:p>
            <a:pPr>
              <a:defRPr/>
            </a:pPr>
            <a:r>
              <a:rPr lang="en-US" smtClean="0"/>
              <a:t>اداره كل گمرك اصفهان</a:t>
            </a:r>
            <a:endParaRPr lang="en-US"/>
          </a:p>
        </p:txBody>
      </p:sp>
      <p:sp>
        <p:nvSpPr>
          <p:cNvPr id="5" name="Slide Number Placeholder 4"/>
          <p:cNvSpPr>
            <a:spLocks noGrp="1"/>
          </p:cNvSpPr>
          <p:nvPr>
            <p:ph type="sldNum" sz="quarter" idx="12"/>
          </p:nvPr>
        </p:nvSpPr>
        <p:spPr/>
        <p:txBody>
          <a:bodyPr/>
          <a:lstStyle/>
          <a:p>
            <a:pPr>
              <a:defRPr/>
            </a:pPr>
            <a:fld id="{AD960677-F0E2-41F3-B1C0-2C71C1228933}" type="slidenum">
              <a:rPr lang="ar-SA" smtClean="0"/>
              <a:pPr>
                <a:defRPr/>
              </a:pPr>
              <a:t>13</a:t>
            </a:fld>
            <a:endParaRPr lang="en-US"/>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rtl="1"/>
            <a:r>
              <a:rPr lang="fa-IR" sz="4000" dirty="0" smtClean="0">
                <a:cs typeface="B Jadid" pitchFamily="2" charset="-78"/>
              </a:rPr>
              <a:t> كشورهاي عمده مبادله صادراتي كشور</a:t>
            </a:r>
            <a:endParaRPr lang="fa-IR" sz="4000" dirty="0">
              <a:cs typeface="B Jadid" pitchFamily="2" charset="-78"/>
            </a:endParaRPr>
          </a:p>
        </p:txBody>
      </p:sp>
      <p:sp>
        <p:nvSpPr>
          <p:cNvPr id="4" name="Footer Placeholder 3"/>
          <p:cNvSpPr>
            <a:spLocks noGrp="1"/>
          </p:cNvSpPr>
          <p:nvPr>
            <p:ph type="ftr" sz="quarter" idx="11"/>
          </p:nvPr>
        </p:nvSpPr>
        <p:spPr/>
        <p:txBody>
          <a:bodyPr/>
          <a:lstStyle/>
          <a:p>
            <a:pPr>
              <a:defRPr/>
            </a:pPr>
            <a:r>
              <a:rPr lang="fa-IR" smtClean="0"/>
              <a:t>اداره كل گمرك اصفهان</a:t>
            </a:r>
            <a:endParaRPr lang="en-US"/>
          </a:p>
        </p:txBody>
      </p:sp>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14</a:t>
            </a:fld>
            <a:endParaRPr lang="en-US"/>
          </a:p>
        </p:txBody>
      </p:sp>
      <p:graphicFrame>
        <p:nvGraphicFramePr>
          <p:cNvPr id="6" name="Content Placeholder 3"/>
          <p:cNvGraphicFramePr>
            <a:graphicFrameLocks noGrp="1"/>
          </p:cNvGraphicFramePr>
          <p:nvPr>
            <p:ph idx="1"/>
          </p:nvPr>
        </p:nvGraphicFramePr>
        <p:xfrm>
          <a:off x="457200" y="1295400"/>
          <a:ext cx="8305799" cy="5029197"/>
        </p:xfrm>
        <a:graphic>
          <a:graphicData uri="http://schemas.openxmlformats.org/drawingml/2006/table">
            <a:tbl>
              <a:tblPr firstRow="1" bandRow="1">
                <a:tableStyleId>{21E4AEA4-8DFA-4A89-87EB-49C32662AFE0}</a:tableStyleId>
              </a:tblPr>
              <a:tblGrid>
                <a:gridCol w="2035735"/>
                <a:gridCol w="2035735"/>
                <a:gridCol w="2361453"/>
                <a:gridCol w="1872876"/>
              </a:tblGrid>
              <a:tr h="740277">
                <a:tc>
                  <a:txBody>
                    <a:bodyPr/>
                    <a:lstStyle/>
                    <a:p>
                      <a:pPr algn="ctr" rtl="1"/>
                      <a:r>
                        <a:rPr lang="fa-IR" b="0" dirty="0" smtClean="0">
                          <a:cs typeface="B Yekan" pitchFamily="2" charset="-78"/>
                        </a:rPr>
                        <a:t>تراز بازرگاني</a:t>
                      </a:r>
                      <a:endParaRPr lang="en-US" b="0" dirty="0">
                        <a:cs typeface="B Yekan" pitchFamily="2" charset="-78"/>
                      </a:endParaRPr>
                    </a:p>
                  </a:txBody>
                  <a:tcPr anchor="ctr"/>
                </a:tc>
                <a:tc>
                  <a:txBody>
                    <a:bodyPr/>
                    <a:lstStyle/>
                    <a:p>
                      <a:pPr algn="ctr" rtl="1"/>
                      <a:r>
                        <a:rPr lang="fa-IR" b="0" dirty="0" smtClean="0">
                          <a:cs typeface="B Yekan" pitchFamily="2" charset="-78"/>
                        </a:rPr>
                        <a:t>واردات  شده</a:t>
                      </a:r>
                    </a:p>
                    <a:p>
                      <a:pPr algn="ctr" rtl="1"/>
                      <a:r>
                        <a:rPr lang="fa-IR" b="0" dirty="0" smtClean="0">
                          <a:cs typeface="B Yekan" pitchFamily="2" charset="-78"/>
                        </a:rPr>
                        <a:t>(ميليون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صادرات شده</a:t>
                      </a:r>
                    </a:p>
                    <a:p>
                      <a:pPr algn="ctr" rtl="1"/>
                      <a:r>
                        <a:rPr lang="fa-IR" b="0" dirty="0" smtClean="0">
                          <a:cs typeface="B Yekan" pitchFamily="2" charset="-78"/>
                        </a:rPr>
                        <a:t>(ميليون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كشور</a:t>
                      </a:r>
                      <a:endParaRPr lang="en-US" b="0" dirty="0">
                        <a:cs typeface="B Yekan" pitchFamily="2" charset="-78"/>
                      </a:endParaRPr>
                    </a:p>
                  </a:txBody>
                  <a:tcPr anchor="ctr"/>
                </a:tc>
              </a:tr>
              <a:tr h="428892">
                <a:tc>
                  <a:txBody>
                    <a:bodyPr/>
                    <a:lstStyle/>
                    <a:p>
                      <a:pPr algn="ctr" rtl="1"/>
                      <a:r>
                        <a:rPr lang="fa-IR" dirty="0" smtClean="0">
                          <a:cs typeface="B Yekan" pitchFamily="2" charset="-78"/>
                        </a:rPr>
                        <a:t>6167</a:t>
                      </a:r>
                      <a:endParaRPr lang="en-US" dirty="0">
                        <a:cs typeface="B Yekan" pitchFamily="2" charset="-78"/>
                      </a:endParaRPr>
                    </a:p>
                  </a:txBody>
                  <a:tcPr anchor="ctr"/>
                </a:tc>
                <a:tc>
                  <a:txBody>
                    <a:bodyPr/>
                    <a:lstStyle/>
                    <a:p>
                      <a:pPr algn="ctr" rtl="1"/>
                      <a:r>
                        <a:rPr lang="fa-IR" dirty="0" smtClean="0">
                          <a:cs typeface="B Yekan" pitchFamily="2" charset="-78"/>
                        </a:rPr>
                        <a:t>82</a:t>
                      </a:r>
                      <a:endParaRPr lang="en-US" dirty="0">
                        <a:cs typeface="B Yekan" pitchFamily="2" charset="-78"/>
                      </a:endParaRPr>
                    </a:p>
                  </a:txBody>
                  <a:tcPr anchor="ctr"/>
                </a:tc>
                <a:tc>
                  <a:txBody>
                    <a:bodyPr/>
                    <a:lstStyle/>
                    <a:p>
                      <a:pPr algn="ctr" rtl="1"/>
                      <a:r>
                        <a:rPr lang="fa-IR" dirty="0" smtClean="0">
                          <a:cs typeface="B Yekan" pitchFamily="2" charset="-78"/>
                        </a:rPr>
                        <a:t>6250</a:t>
                      </a:r>
                      <a:endParaRPr lang="en-US" dirty="0">
                        <a:cs typeface="B Yekan" pitchFamily="2" charset="-78"/>
                      </a:endParaRPr>
                    </a:p>
                  </a:txBody>
                  <a:tcPr anchor="ctr"/>
                </a:tc>
                <a:tc>
                  <a:txBody>
                    <a:bodyPr/>
                    <a:lstStyle/>
                    <a:p>
                      <a:pPr algn="ctr" rtl="1"/>
                      <a:r>
                        <a:rPr lang="fa-IR" dirty="0" smtClean="0">
                          <a:cs typeface="B Yekan" pitchFamily="2" charset="-78"/>
                        </a:rPr>
                        <a:t>عراق</a:t>
                      </a:r>
                      <a:endParaRPr lang="en-US" dirty="0">
                        <a:cs typeface="B Yekan" pitchFamily="2" charset="-78"/>
                      </a:endParaRPr>
                    </a:p>
                  </a:txBody>
                  <a:tcPr anchor="ctr"/>
                </a:tc>
              </a:tr>
              <a:tr h="428892">
                <a:tc>
                  <a:txBody>
                    <a:bodyPr/>
                    <a:lstStyle/>
                    <a:p>
                      <a:pPr algn="ctr" rtl="1"/>
                      <a:r>
                        <a:rPr lang="fa-IR" dirty="0" smtClean="0">
                          <a:cs typeface="B Yekan" pitchFamily="2" charset="-78"/>
                        </a:rPr>
                        <a:t>2872</a:t>
                      </a:r>
                      <a:endParaRPr lang="en-US" dirty="0">
                        <a:cs typeface="B Yekan" pitchFamily="2" charset="-78"/>
                      </a:endParaRPr>
                    </a:p>
                  </a:txBody>
                  <a:tcPr anchor="ctr"/>
                </a:tc>
                <a:tc>
                  <a:txBody>
                    <a:bodyPr/>
                    <a:lstStyle/>
                    <a:p>
                      <a:pPr algn="ctr" rtl="1"/>
                      <a:r>
                        <a:rPr lang="fa-IR" dirty="0" smtClean="0">
                          <a:cs typeface="B Yekan" pitchFamily="2" charset="-78"/>
                        </a:rPr>
                        <a:t>2</a:t>
                      </a:r>
                      <a:endParaRPr lang="en-US" dirty="0">
                        <a:cs typeface="B Yekan" pitchFamily="2" charset="-78"/>
                      </a:endParaRPr>
                    </a:p>
                  </a:txBody>
                  <a:tcPr anchor="ctr"/>
                </a:tc>
                <a:tc>
                  <a:txBody>
                    <a:bodyPr/>
                    <a:lstStyle/>
                    <a:p>
                      <a:pPr algn="ctr" rtl="1"/>
                      <a:r>
                        <a:rPr lang="fa-IR" dirty="0" smtClean="0">
                          <a:cs typeface="B Yekan" pitchFamily="2" charset="-78"/>
                        </a:rPr>
                        <a:t>2874</a:t>
                      </a:r>
                      <a:endParaRPr lang="en-US" dirty="0">
                        <a:cs typeface="B Yekan" pitchFamily="2" charset="-78"/>
                      </a:endParaRPr>
                    </a:p>
                  </a:txBody>
                  <a:tcPr anchor="ctr"/>
                </a:tc>
                <a:tc>
                  <a:txBody>
                    <a:bodyPr/>
                    <a:lstStyle/>
                    <a:p>
                      <a:pPr algn="ctr" rtl="1"/>
                      <a:r>
                        <a:rPr lang="fa-IR" dirty="0" smtClean="0">
                          <a:cs typeface="B Yekan" pitchFamily="2" charset="-78"/>
                        </a:rPr>
                        <a:t>افغانستان</a:t>
                      </a:r>
                      <a:endParaRPr lang="en-US" dirty="0">
                        <a:cs typeface="B Yekan" pitchFamily="2" charset="-78"/>
                      </a:endParaRPr>
                    </a:p>
                  </a:txBody>
                  <a:tcPr anchor="ctr"/>
                </a:tc>
              </a:tr>
              <a:tr h="428892">
                <a:tc>
                  <a:txBody>
                    <a:bodyPr/>
                    <a:lstStyle/>
                    <a:p>
                      <a:pPr algn="ctr" rtl="1"/>
                      <a:r>
                        <a:rPr lang="fa-IR" dirty="0" smtClean="0">
                          <a:cs typeface="B Yekan" pitchFamily="2" charset="-78"/>
                        </a:rPr>
                        <a:t>638</a:t>
                      </a:r>
                      <a:endParaRPr lang="en-US" dirty="0">
                        <a:cs typeface="B Yekan" pitchFamily="2" charset="-78"/>
                      </a:endParaRPr>
                    </a:p>
                  </a:txBody>
                  <a:tcPr anchor="ctr"/>
                </a:tc>
                <a:tc>
                  <a:txBody>
                    <a:bodyPr/>
                    <a:lstStyle/>
                    <a:p>
                      <a:pPr algn="ctr" rtl="1"/>
                      <a:r>
                        <a:rPr lang="fa-IR" dirty="0" smtClean="0">
                          <a:cs typeface="B Yekan" pitchFamily="2" charset="-78"/>
                        </a:rPr>
                        <a:t>111</a:t>
                      </a:r>
                      <a:endParaRPr lang="en-US" dirty="0">
                        <a:cs typeface="B Yekan" pitchFamily="2" charset="-78"/>
                      </a:endParaRPr>
                    </a:p>
                  </a:txBody>
                  <a:tcPr anchor="ctr"/>
                </a:tc>
                <a:tc>
                  <a:txBody>
                    <a:bodyPr/>
                    <a:lstStyle/>
                    <a:p>
                      <a:pPr algn="ctr" rtl="1"/>
                      <a:r>
                        <a:rPr lang="fa-IR" dirty="0" smtClean="0">
                          <a:cs typeface="B Yekan" pitchFamily="2" charset="-78"/>
                        </a:rPr>
                        <a:t>749</a:t>
                      </a:r>
                      <a:endParaRPr lang="en-US" dirty="0">
                        <a:cs typeface="B Yekan" pitchFamily="2" charset="-78"/>
                      </a:endParaRPr>
                    </a:p>
                  </a:txBody>
                  <a:tcPr anchor="ctr"/>
                </a:tc>
                <a:tc>
                  <a:txBody>
                    <a:bodyPr/>
                    <a:lstStyle/>
                    <a:p>
                      <a:pPr algn="ctr" rtl="1"/>
                      <a:r>
                        <a:rPr lang="fa-IR" dirty="0" smtClean="0">
                          <a:cs typeface="B Yekan" pitchFamily="2" charset="-78"/>
                        </a:rPr>
                        <a:t>تركمنستان</a:t>
                      </a:r>
                      <a:endParaRPr lang="en-US" dirty="0">
                        <a:cs typeface="B Yekan" pitchFamily="2" charset="-78"/>
                      </a:endParaRPr>
                    </a:p>
                  </a:txBody>
                  <a:tcPr anchor="ctr"/>
                </a:tc>
              </a:tr>
              <a:tr h="428892">
                <a:tc>
                  <a:txBody>
                    <a:bodyPr/>
                    <a:lstStyle/>
                    <a:p>
                      <a:pPr algn="ctr" rtl="1"/>
                      <a:r>
                        <a:rPr lang="fa-IR" dirty="0" smtClean="0">
                          <a:cs typeface="B Yekan" pitchFamily="2" charset="-78"/>
                        </a:rPr>
                        <a:t>573</a:t>
                      </a:r>
                      <a:endParaRPr lang="en-US" dirty="0">
                        <a:cs typeface="B Yekan" pitchFamily="2" charset="-78"/>
                      </a:endParaRPr>
                    </a:p>
                  </a:txBody>
                  <a:tcPr anchor="ctr"/>
                </a:tc>
                <a:tc>
                  <a:txBody>
                    <a:bodyPr/>
                    <a:lstStyle/>
                    <a:p>
                      <a:pPr algn="ctr" rtl="1"/>
                      <a:r>
                        <a:rPr lang="fa-IR" dirty="0" smtClean="0">
                          <a:cs typeface="B Yekan" pitchFamily="2" charset="-78"/>
                        </a:rPr>
                        <a:t>2034</a:t>
                      </a:r>
                      <a:endParaRPr lang="en-US" dirty="0">
                        <a:cs typeface="B Yekan" pitchFamily="2" charset="-78"/>
                      </a:endParaRPr>
                    </a:p>
                  </a:txBody>
                  <a:tcPr anchor="ctr"/>
                </a:tc>
                <a:tc>
                  <a:txBody>
                    <a:bodyPr/>
                    <a:lstStyle/>
                    <a:p>
                      <a:pPr algn="ctr" rtl="1"/>
                      <a:r>
                        <a:rPr lang="fa-IR" dirty="0" smtClean="0">
                          <a:cs typeface="B Yekan" pitchFamily="2" charset="-78"/>
                        </a:rPr>
                        <a:t>2607</a:t>
                      </a:r>
                      <a:endParaRPr lang="en-US" dirty="0">
                        <a:cs typeface="B Yekan" pitchFamily="2" charset="-78"/>
                      </a:endParaRPr>
                    </a:p>
                  </a:txBody>
                  <a:tcPr anchor="ctr"/>
                </a:tc>
                <a:tc>
                  <a:txBody>
                    <a:bodyPr/>
                    <a:lstStyle/>
                    <a:p>
                      <a:pPr algn="ctr" rtl="1"/>
                      <a:r>
                        <a:rPr lang="fa-IR" dirty="0" smtClean="0">
                          <a:cs typeface="B Yekan" pitchFamily="2" charset="-78"/>
                        </a:rPr>
                        <a:t>هند</a:t>
                      </a:r>
                      <a:endParaRPr lang="en-US" dirty="0">
                        <a:cs typeface="B Yekan" pitchFamily="2" charset="-78"/>
                      </a:endParaRPr>
                    </a:p>
                  </a:txBody>
                  <a:tcPr anchor="ctr"/>
                </a:tc>
              </a:tr>
              <a:tr h="428892">
                <a:tc>
                  <a:txBody>
                    <a:bodyPr/>
                    <a:lstStyle/>
                    <a:p>
                      <a:pPr algn="ctr" rtl="1"/>
                      <a:r>
                        <a:rPr lang="fa-IR" dirty="0" smtClean="0">
                          <a:cs typeface="B Yekan" pitchFamily="2" charset="-78"/>
                        </a:rPr>
                        <a:t>550</a:t>
                      </a:r>
                      <a:endParaRPr lang="en-US" dirty="0">
                        <a:cs typeface="B Yekan" pitchFamily="2" charset="-78"/>
                      </a:endParaRPr>
                    </a:p>
                  </a:txBody>
                  <a:tcPr anchor="ctr"/>
                </a:tc>
                <a:tc>
                  <a:txBody>
                    <a:bodyPr/>
                    <a:lstStyle/>
                    <a:p>
                      <a:pPr algn="ctr" rtl="1"/>
                      <a:r>
                        <a:rPr lang="fa-IR" dirty="0" smtClean="0">
                          <a:cs typeface="B Yekan" pitchFamily="2" charset="-78"/>
                        </a:rPr>
                        <a:t>186</a:t>
                      </a:r>
                      <a:endParaRPr lang="en-US" dirty="0">
                        <a:cs typeface="B Yekan" pitchFamily="2" charset="-78"/>
                      </a:endParaRPr>
                    </a:p>
                  </a:txBody>
                  <a:tcPr anchor="ctr"/>
                </a:tc>
                <a:tc>
                  <a:txBody>
                    <a:bodyPr/>
                    <a:lstStyle/>
                    <a:p>
                      <a:pPr algn="ctr" rtl="1"/>
                      <a:r>
                        <a:rPr lang="fa-IR" dirty="0" smtClean="0">
                          <a:cs typeface="B Yekan" pitchFamily="2" charset="-78"/>
                        </a:rPr>
                        <a:t>736</a:t>
                      </a:r>
                      <a:endParaRPr lang="en-US" dirty="0">
                        <a:cs typeface="B Yekan" pitchFamily="2" charset="-78"/>
                      </a:endParaRPr>
                    </a:p>
                  </a:txBody>
                  <a:tcPr anchor="ctr"/>
                </a:tc>
                <a:tc>
                  <a:txBody>
                    <a:bodyPr/>
                    <a:lstStyle/>
                    <a:p>
                      <a:pPr algn="ctr" rtl="1"/>
                      <a:r>
                        <a:rPr lang="fa-IR" dirty="0" smtClean="0">
                          <a:cs typeface="B Yekan" pitchFamily="2" charset="-78"/>
                        </a:rPr>
                        <a:t>پاكستان</a:t>
                      </a:r>
                      <a:endParaRPr lang="en-US" dirty="0">
                        <a:cs typeface="B Yekan" pitchFamily="2" charset="-78"/>
                      </a:endParaRPr>
                    </a:p>
                  </a:txBody>
                  <a:tcPr anchor="ctr"/>
                </a:tc>
              </a:tr>
              <a:tr h="428892">
                <a:tc>
                  <a:txBody>
                    <a:bodyPr/>
                    <a:lstStyle/>
                    <a:p>
                      <a:pPr algn="ctr" rtl="1"/>
                      <a:r>
                        <a:rPr lang="fa-IR" dirty="0" smtClean="0">
                          <a:cs typeface="B Yekan" pitchFamily="2" charset="-78"/>
                        </a:rPr>
                        <a:t>459</a:t>
                      </a:r>
                      <a:endParaRPr lang="en-US" dirty="0">
                        <a:cs typeface="B Yekan" pitchFamily="2" charset="-78"/>
                      </a:endParaRPr>
                    </a:p>
                  </a:txBody>
                  <a:tcPr anchor="ctr"/>
                </a:tc>
                <a:tc>
                  <a:txBody>
                    <a:bodyPr/>
                    <a:lstStyle/>
                    <a:p>
                      <a:pPr algn="ctr" rtl="1"/>
                      <a:r>
                        <a:rPr lang="fa-IR" dirty="0" smtClean="0">
                          <a:cs typeface="B Yekan" pitchFamily="2" charset="-78"/>
                        </a:rPr>
                        <a:t>45</a:t>
                      </a:r>
                      <a:endParaRPr lang="en-US" dirty="0">
                        <a:cs typeface="B Yekan" pitchFamily="2" charset="-78"/>
                      </a:endParaRPr>
                    </a:p>
                  </a:txBody>
                  <a:tcPr anchor="ctr"/>
                </a:tc>
                <a:tc>
                  <a:txBody>
                    <a:bodyPr/>
                    <a:lstStyle/>
                    <a:p>
                      <a:pPr algn="ctr" rtl="1"/>
                      <a:r>
                        <a:rPr lang="fa-IR" dirty="0" smtClean="0">
                          <a:cs typeface="B Yekan" pitchFamily="2" charset="-78"/>
                        </a:rPr>
                        <a:t>504</a:t>
                      </a:r>
                      <a:endParaRPr lang="en-US" dirty="0">
                        <a:cs typeface="B Yekan" pitchFamily="2" charset="-78"/>
                      </a:endParaRPr>
                    </a:p>
                  </a:txBody>
                  <a:tcPr anchor="ctr"/>
                </a:tc>
                <a:tc>
                  <a:txBody>
                    <a:bodyPr/>
                    <a:lstStyle/>
                    <a:p>
                      <a:pPr algn="ctr" rtl="1"/>
                      <a:r>
                        <a:rPr lang="fa-IR" dirty="0" smtClean="0">
                          <a:cs typeface="B Yekan" pitchFamily="2" charset="-78"/>
                        </a:rPr>
                        <a:t>آذربايجان</a:t>
                      </a:r>
                      <a:endParaRPr lang="en-US" dirty="0">
                        <a:cs typeface="B Yekan" pitchFamily="2" charset="-78"/>
                      </a:endParaRPr>
                    </a:p>
                  </a:txBody>
                  <a:tcPr anchor="ctr"/>
                </a:tc>
              </a:tr>
              <a:tr h="428892">
                <a:tc>
                  <a:txBody>
                    <a:bodyPr/>
                    <a:lstStyle/>
                    <a:p>
                      <a:pPr algn="ctr" rtl="1"/>
                      <a:r>
                        <a:rPr lang="fa-IR" dirty="0" smtClean="0">
                          <a:cs typeface="B Yekan" pitchFamily="2" charset="-78"/>
                        </a:rPr>
                        <a:t>433</a:t>
                      </a:r>
                      <a:endParaRPr lang="en-US" dirty="0">
                        <a:cs typeface="B Yekan" pitchFamily="2" charset="-78"/>
                      </a:endParaRPr>
                    </a:p>
                  </a:txBody>
                  <a:tcPr anchor="ctr"/>
                </a:tc>
                <a:tc>
                  <a:txBody>
                    <a:bodyPr/>
                    <a:lstStyle/>
                    <a:p>
                      <a:pPr algn="ctr" rtl="1"/>
                      <a:r>
                        <a:rPr lang="fa-IR" dirty="0" smtClean="0">
                          <a:cs typeface="B Yekan" pitchFamily="2" charset="-78"/>
                        </a:rPr>
                        <a:t>49</a:t>
                      </a:r>
                      <a:endParaRPr lang="en-US" dirty="0">
                        <a:cs typeface="B Yekan" pitchFamily="2" charset="-78"/>
                      </a:endParaRPr>
                    </a:p>
                  </a:txBody>
                  <a:tcPr anchor="ctr"/>
                </a:tc>
                <a:tc>
                  <a:txBody>
                    <a:bodyPr/>
                    <a:lstStyle/>
                    <a:p>
                      <a:pPr algn="ctr" rtl="1"/>
                      <a:r>
                        <a:rPr lang="fa-IR" dirty="0" smtClean="0">
                          <a:cs typeface="B Yekan" pitchFamily="2" charset="-78"/>
                        </a:rPr>
                        <a:t>410</a:t>
                      </a:r>
                      <a:endParaRPr lang="en-US" dirty="0">
                        <a:cs typeface="B Yekan" pitchFamily="2" charset="-78"/>
                      </a:endParaRPr>
                    </a:p>
                  </a:txBody>
                  <a:tcPr anchor="ctr"/>
                </a:tc>
                <a:tc>
                  <a:txBody>
                    <a:bodyPr/>
                    <a:lstStyle/>
                    <a:p>
                      <a:pPr algn="ctr" rtl="1"/>
                      <a:r>
                        <a:rPr lang="fa-IR" dirty="0" smtClean="0">
                          <a:cs typeface="B Yekan" pitchFamily="2" charset="-78"/>
                        </a:rPr>
                        <a:t>مصر</a:t>
                      </a:r>
                      <a:endParaRPr lang="en-US" dirty="0">
                        <a:cs typeface="B Yekan" pitchFamily="2" charset="-78"/>
                      </a:endParaRPr>
                    </a:p>
                  </a:txBody>
                  <a:tcPr anchor="ctr"/>
                </a:tc>
              </a:tr>
              <a:tr h="428892">
                <a:tc>
                  <a:txBody>
                    <a:bodyPr/>
                    <a:lstStyle/>
                    <a:p>
                      <a:pPr algn="ctr" rtl="1"/>
                      <a:r>
                        <a:rPr lang="fa-IR" dirty="0" smtClean="0">
                          <a:cs typeface="B Yekan" pitchFamily="2" charset="-78"/>
                        </a:rPr>
                        <a:t>360</a:t>
                      </a:r>
                      <a:endParaRPr lang="en-US" dirty="0">
                        <a:cs typeface="B Yekan" pitchFamily="2" charset="-78"/>
                      </a:endParaRPr>
                    </a:p>
                  </a:txBody>
                  <a:tcPr anchor="ctr"/>
                </a:tc>
                <a:tc>
                  <a:txBody>
                    <a:bodyPr/>
                    <a:lstStyle/>
                    <a:p>
                      <a:pPr algn="ctr" rtl="1"/>
                      <a:r>
                        <a:rPr lang="fa-IR" dirty="0" smtClean="0">
                          <a:cs typeface="B Yekan" pitchFamily="2" charset="-78"/>
                        </a:rPr>
                        <a:t>149</a:t>
                      </a:r>
                      <a:endParaRPr lang="en-US" dirty="0">
                        <a:cs typeface="B Yekan" pitchFamily="2" charset="-78"/>
                      </a:endParaRPr>
                    </a:p>
                  </a:txBody>
                  <a:tcPr anchor="ctr"/>
                </a:tc>
                <a:tc>
                  <a:txBody>
                    <a:bodyPr/>
                    <a:lstStyle/>
                    <a:p>
                      <a:pPr algn="ctr" rtl="1"/>
                      <a:r>
                        <a:rPr lang="fa-IR" dirty="0" smtClean="0">
                          <a:cs typeface="B Yekan" pitchFamily="2" charset="-78"/>
                        </a:rPr>
                        <a:t>400</a:t>
                      </a:r>
                      <a:endParaRPr lang="en-US" dirty="0">
                        <a:cs typeface="B Yekan" pitchFamily="2" charset="-78"/>
                      </a:endParaRPr>
                    </a:p>
                  </a:txBody>
                  <a:tcPr anchor="ctr"/>
                </a:tc>
                <a:tc>
                  <a:txBody>
                    <a:bodyPr/>
                    <a:lstStyle/>
                    <a:p>
                      <a:pPr algn="ctr" rtl="1"/>
                      <a:r>
                        <a:rPr lang="fa-IR" dirty="0" smtClean="0">
                          <a:cs typeface="B Yekan" pitchFamily="2" charset="-78"/>
                        </a:rPr>
                        <a:t>اندونزي</a:t>
                      </a:r>
                      <a:endParaRPr lang="en-US" dirty="0">
                        <a:cs typeface="B Yekan" pitchFamily="2" charset="-78"/>
                      </a:endParaRPr>
                    </a:p>
                  </a:txBody>
                  <a:tcPr anchor="ctr"/>
                </a:tc>
              </a:tr>
              <a:tr h="428892">
                <a:tc>
                  <a:txBody>
                    <a:bodyPr/>
                    <a:lstStyle/>
                    <a:p>
                      <a:pPr algn="ctr" rtl="1"/>
                      <a:r>
                        <a:rPr lang="fa-IR" dirty="0" smtClean="0">
                          <a:cs typeface="B Yekan" pitchFamily="2" charset="-78"/>
                        </a:rPr>
                        <a:t>252</a:t>
                      </a:r>
                      <a:endParaRPr lang="en-US" dirty="0">
                        <a:cs typeface="B Yekan" pitchFamily="2" charset="-78"/>
                      </a:endParaRPr>
                    </a:p>
                  </a:txBody>
                  <a:tcPr anchor="ctr"/>
                </a:tc>
                <a:tc>
                  <a:txBody>
                    <a:bodyPr/>
                    <a:lstStyle/>
                    <a:p>
                      <a:pPr algn="ctr" rtl="1"/>
                      <a:r>
                        <a:rPr lang="fa-IR" dirty="0" smtClean="0">
                          <a:cs typeface="B Yekan" pitchFamily="2" charset="-78"/>
                        </a:rPr>
                        <a:t>186</a:t>
                      </a:r>
                      <a:endParaRPr lang="en-US" dirty="0">
                        <a:cs typeface="B Yekan" pitchFamily="2" charset="-78"/>
                      </a:endParaRPr>
                    </a:p>
                  </a:txBody>
                  <a:tcPr anchor="ctr"/>
                </a:tc>
                <a:tc>
                  <a:txBody>
                    <a:bodyPr/>
                    <a:lstStyle/>
                    <a:p>
                      <a:pPr algn="ctr" rtl="1"/>
                      <a:r>
                        <a:rPr lang="fa-IR" dirty="0" smtClean="0">
                          <a:cs typeface="B Yekan" pitchFamily="2" charset="-78"/>
                        </a:rPr>
                        <a:t>437</a:t>
                      </a:r>
                      <a:endParaRPr lang="en-US" dirty="0">
                        <a:cs typeface="B Yekan" pitchFamily="2" charset="-78"/>
                      </a:endParaRPr>
                    </a:p>
                  </a:txBody>
                  <a:tcPr anchor="ctr"/>
                </a:tc>
                <a:tc>
                  <a:txBody>
                    <a:bodyPr/>
                    <a:lstStyle/>
                    <a:p>
                      <a:pPr algn="ctr" rtl="1"/>
                      <a:r>
                        <a:rPr lang="fa-IR" dirty="0" smtClean="0">
                          <a:cs typeface="B Yekan" pitchFamily="2" charset="-78"/>
                        </a:rPr>
                        <a:t>هنگ كنگ</a:t>
                      </a:r>
                      <a:endParaRPr lang="en-US" dirty="0">
                        <a:cs typeface="B Yekan" pitchFamily="2" charset="-78"/>
                      </a:endParaRPr>
                    </a:p>
                  </a:txBody>
                  <a:tcPr anchor="ctr"/>
                </a:tc>
              </a:tr>
              <a:tr h="428892">
                <a:tc>
                  <a:txBody>
                    <a:bodyPr/>
                    <a:lstStyle/>
                    <a:p>
                      <a:pPr algn="ctr" rtl="1"/>
                      <a:r>
                        <a:rPr lang="fa-IR" dirty="0" smtClean="0">
                          <a:cs typeface="B Yekan" pitchFamily="2" charset="-78"/>
                        </a:rPr>
                        <a:t>251</a:t>
                      </a:r>
                      <a:endParaRPr lang="en-US" dirty="0">
                        <a:cs typeface="B Yekan" pitchFamily="2" charset="-78"/>
                      </a:endParaRPr>
                    </a:p>
                  </a:txBody>
                  <a:tcPr anchor="ctr"/>
                </a:tc>
                <a:tc>
                  <a:txBody>
                    <a:bodyPr/>
                    <a:lstStyle/>
                    <a:p>
                      <a:pPr algn="ctr" rtl="1"/>
                      <a:r>
                        <a:rPr lang="fa-IR" dirty="0" smtClean="0">
                          <a:cs typeface="B Yekan" pitchFamily="2" charset="-78"/>
                        </a:rPr>
                        <a:t>35</a:t>
                      </a:r>
                      <a:endParaRPr lang="en-US" dirty="0">
                        <a:cs typeface="B Yekan" pitchFamily="2" charset="-78"/>
                      </a:endParaRPr>
                    </a:p>
                  </a:txBody>
                  <a:tcPr anchor="ctr"/>
                </a:tc>
                <a:tc>
                  <a:txBody>
                    <a:bodyPr/>
                    <a:lstStyle/>
                    <a:p>
                      <a:pPr algn="ctr" rtl="1"/>
                      <a:r>
                        <a:rPr lang="fa-IR" dirty="0" smtClean="0">
                          <a:cs typeface="B Yekan" pitchFamily="2" charset="-78"/>
                        </a:rPr>
                        <a:t>263</a:t>
                      </a:r>
                      <a:endParaRPr lang="en-US" dirty="0">
                        <a:cs typeface="B Yekan" pitchFamily="2" charset="-78"/>
                      </a:endParaRPr>
                    </a:p>
                  </a:txBody>
                  <a:tcPr anchor="ctr"/>
                </a:tc>
                <a:tc>
                  <a:txBody>
                    <a:bodyPr/>
                    <a:lstStyle/>
                    <a:p>
                      <a:pPr algn="ctr" rtl="1"/>
                      <a:r>
                        <a:rPr lang="fa-IR" dirty="0" smtClean="0">
                          <a:cs typeface="B Yekan" pitchFamily="2" charset="-78"/>
                        </a:rPr>
                        <a:t>تاجيكستان</a:t>
                      </a:r>
                      <a:endParaRPr lang="en-US" dirty="0">
                        <a:cs typeface="B Yekan" pitchFamily="2" charset="-78"/>
                      </a:endParaRPr>
                    </a:p>
                  </a:txBody>
                  <a:tcPr anchor="ctr"/>
                </a:tc>
              </a:tr>
            </a:tbl>
          </a:graphicData>
        </a:graphic>
      </p:graphicFrame>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rtl="1"/>
            <a:r>
              <a:rPr lang="fa-IR" sz="4000" dirty="0" smtClean="0">
                <a:cs typeface="B Jadid" pitchFamily="2" charset="-78"/>
              </a:rPr>
              <a:t> كشورهاي عمده مبادله وارداتي كشور</a:t>
            </a:r>
            <a:endParaRPr lang="fa-IR" sz="4000" dirty="0">
              <a:cs typeface="B Jadid" pitchFamily="2" charset="-78"/>
            </a:endParaRPr>
          </a:p>
        </p:txBody>
      </p:sp>
      <p:sp>
        <p:nvSpPr>
          <p:cNvPr id="4" name="Footer Placeholder 3"/>
          <p:cNvSpPr>
            <a:spLocks noGrp="1"/>
          </p:cNvSpPr>
          <p:nvPr>
            <p:ph type="ftr" sz="quarter" idx="11"/>
          </p:nvPr>
        </p:nvSpPr>
        <p:spPr/>
        <p:txBody>
          <a:bodyPr/>
          <a:lstStyle/>
          <a:p>
            <a:pPr>
              <a:defRPr/>
            </a:pPr>
            <a:r>
              <a:rPr lang="fa-IR" smtClean="0"/>
              <a:t>اداره كل گمرك اصفهان</a:t>
            </a:r>
            <a:endParaRPr lang="en-US"/>
          </a:p>
        </p:txBody>
      </p:sp>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15</a:t>
            </a:fld>
            <a:endParaRPr lang="en-US"/>
          </a:p>
        </p:txBody>
      </p:sp>
      <p:graphicFrame>
        <p:nvGraphicFramePr>
          <p:cNvPr id="6" name="Content Placeholder 3"/>
          <p:cNvGraphicFramePr>
            <a:graphicFrameLocks noGrp="1"/>
          </p:cNvGraphicFramePr>
          <p:nvPr>
            <p:ph idx="1"/>
          </p:nvPr>
        </p:nvGraphicFramePr>
        <p:xfrm>
          <a:off x="457200" y="1295400"/>
          <a:ext cx="8305799" cy="5029197"/>
        </p:xfrm>
        <a:graphic>
          <a:graphicData uri="http://schemas.openxmlformats.org/drawingml/2006/table">
            <a:tbl>
              <a:tblPr firstRow="1" bandRow="1">
                <a:tableStyleId>{21E4AEA4-8DFA-4A89-87EB-49C32662AFE0}</a:tableStyleId>
              </a:tblPr>
              <a:tblGrid>
                <a:gridCol w="2035735"/>
                <a:gridCol w="2035735"/>
                <a:gridCol w="2361453"/>
                <a:gridCol w="1872876"/>
              </a:tblGrid>
              <a:tr h="740277">
                <a:tc>
                  <a:txBody>
                    <a:bodyPr/>
                    <a:lstStyle/>
                    <a:p>
                      <a:pPr algn="ctr" rtl="1"/>
                      <a:r>
                        <a:rPr lang="fa-IR" b="0" dirty="0" smtClean="0">
                          <a:cs typeface="B Yekan" pitchFamily="2" charset="-78"/>
                        </a:rPr>
                        <a:t>تراز بازرگاني</a:t>
                      </a:r>
                      <a:endParaRPr lang="en-US" b="0" dirty="0">
                        <a:cs typeface="B Yekan" pitchFamily="2" charset="-78"/>
                      </a:endParaRPr>
                    </a:p>
                  </a:txBody>
                  <a:tcPr anchor="ctr"/>
                </a:tc>
                <a:tc>
                  <a:txBody>
                    <a:bodyPr/>
                    <a:lstStyle/>
                    <a:p>
                      <a:pPr algn="ctr" rtl="1"/>
                      <a:r>
                        <a:rPr lang="fa-IR" b="0" dirty="0" smtClean="0">
                          <a:cs typeface="B Yekan" pitchFamily="2" charset="-78"/>
                        </a:rPr>
                        <a:t>واردات  شده</a:t>
                      </a:r>
                    </a:p>
                    <a:p>
                      <a:pPr algn="ctr" rtl="1"/>
                      <a:r>
                        <a:rPr lang="fa-IR" b="0" dirty="0" smtClean="0">
                          <a:cs typeface="B Yekan" pitchFamily="2" charset="-78"/>
                        </a:rPr>
                        <a:t>(ميليون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صادرات شده</a:t>
                      </a:r>
                    </a:p>
                    <a:p>
                      <a:pPr algn="ctr" rtl="1"/>
                      <a:r>
                        <a:rPr lang="fa-IR" b="0" dirty="0" smtClean="0">
                          <a:cs typeface="B Yekan" pitchFamily="2" charset="-78"/>
                        </a:rPr>
                        <a:t>(ميليون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كشور</a:t>
                      </a:r>
                      <a:endParaRPr lang="en-US" b="0" dirty="0">
                        <a:cs typeface="B Yekan" pitchFamily="2" charset="-78"/>
                      </a:endParaRPr>
                    </a:p>
                  </a:txBody>
                  <a:tcPr anchor="ctr"/>
                </a:tc>
              </a:tr>
              <a:tr h="428892">
                <a:tc>
                  <a:txBody>
                    <a:bodyPr/>
                    <a:lstStyle/>
                    <a:p>
                      <a:pPr algn="ctr" rtl="1"/>
                      <a:r>
                        <a:rPr lang="fa-IR" dirty="0" smtClean="0">
                          <a:cs typeface="B Yekan" pitchFamily="2" charset="-78"/>
                        </a:rPr>
                        <a:t>6397-</a:t>
                      </a:r>
                      <a:endParaRPr lang="en-US" dirty="0">
                        <a:cs typeface="B Yekan" pitchFamily="2" charset="-78"/>
                      </a:endParaRPr>
                    </a:p>
                  </a:txBody>
                  <a:tcPr anchor="ctr"/>
                </a:tc>
                <a:tc>
                  <a:txBody>
                    <a:bodyPr/>
                    <a:lstStyle/>
                    <a:p>
                      <a:pPr algn="ctr" rtl="1"/>
                      <a:r>
                        <a:rPr lang="fa-IR" dirty="0" smtClean="0">
                          <a:cs typeface="B Yekan" pitchFamily="2" charset="-78"/>
                        </a:rPr>
                        <a:t>10609</a:t>
                      </a:r>
                      <a:endParaRPr lang="en-US" dirty="0">
                        <a:cs typeface="B Yekan" pitchFamily="2" charset="-78"/>
                      </a:endParaRPr>
                    </a:p>
                  </a:txBody>
                  <a:tcPr anchor="ctr"/>
                </a:tc>
                <a:tc>
                  <a:txBody>
                    <a:bodyPr/>
                    <a:lstStyle/>
                    <a:p>
                      <a:pPr algn="ctr" rtl="1"/>
                      <a:r>
                        <a:rPr lang="fa-IR" dirty="0" smtClean="0">
                          <a:cs typeface="B Yekan" pitchFamily="2" charset="-78"/>
                        </a:rPr>
                        <a:t>4213</a:t>
                      </a:r>
                      <a:endParaRPr lang="en-US" dirty="0">
                        <a:cs typeface="B Yekan" pitchFamily="2" charset="-78"/>
                      </a:endParaRPr>
                    </a:p>
                  </a:txBody>
                  <a:tcPr anchor="ctr"/>
                </a:tc>
                <a:tc>
                  <a:txBody>
                    <a:bodyPr/>
                    <a:lstStyle/>
                    <a:p>
                      <a:pPr algn="ctr" rtl="1"/>
                      <a:r>
                        <a:rPr lang="fa-IR" dirty="0" smtClean="0">
                          <a:cs typeface="B Yekan" pitchFamily="2" charset="-78"/>
                        </a:rPr>
                        <a:t>امارات</a:t>
                      </a:r>
                      <a:endParaRPr lang="en-US" dirty="0">
                        <a:cs typeface="B Yekan" pitchFamily="2" charset="-78"/>
                      </a:endParaRPr>
                    </a:p>
                  </a:txBody>
                  <a:tcPr anchor="ctr"/>
                </a:tc>
              </a:tr>
              <a:tr h="428892">
                <a:tc>
                  <a:txBody>
                    <a:bodyPr/>
                    <a:lstStyle/>
                    <a:p>
                      <a:pPr algn="ctr" rtl="1"/>
                      <a:r>
                        <a:rPr lang="fa-IR" dirty="0" smtClean="0">
                          <a:cs typeface="B Yekan" pitchFamily="2" charset="-78"/>
                        </a:rPr>
                        <a:t>3897-</a:t>
                      </a:r>
                      <a:endParaRPr lang="en-US" dirty="0">
                        <a:cs typeface="B Yekan" pitchFamily="2" charset="-78"/>
                      </a:endParaRPr>
                    </a:p>
                  </a:txBody>
                  <a:tcPr anchor="ctr"/>
                </a:tc>
                <a:tc>
                  <a:txBody>
                    <a:bodyPr/>
                    <a:lstStyle/>
                    <a:p>
                      <a:pPr algn="ctr" rtl="1"/>
                      <a:r>
                        <a:rPr lang="fa-IR" dirty="0" smtClean="0">
                          <a:cs typeface="B Yekan" pitchFamily="2" charset="-78"/>
                        </a:rPr>
                        <a:t>4813</a:t>
                      </a:r>
                      <a:endParaRPr lang="en-US" dirty="0">
                        <a:cs typeface="B Yekan" pitchFamily="2" charset="-78"/>
                      </a:endParaRPr>
                    </a:p>
                  </a:txBody>
                  <a:tcPr anchor="ctr"/>
                </a:tc>
                <a:tc>
                  <a:txBody>
                    <a:bodyPr/>
                    <a:lstStyle/>
                    <a:p>
                      <a:pPr algn="ctr" rtl="1"/>
                      <a:r>
                        <a:rPr lang="fa-IR" dirty="0" smtClean="0">
                          <a:cs typeface="B Yekan" pitchFamily="2" charset="-78"/>
                        </a:rPr>
                        <a:t>916</a:t>
                      </a:r>
                      <a:endParaRPr lang="en-US" dirty="0">
                        <a:cs typeface="B Yekan" pitchFamily="2" charset="-78"/>
                      </a:endParaRPr>
                    </a:p>
                  </a:txBody>
                  <a:tcPr anchor="ctr"/>
                </a:tc>
                <a:tc>
                  <a:txBody>
                    <a:bodyPr/>
                    <a:lstStyle/>
                    <a:p>
                      <a:pPr algn="ctr" rtl="1"/>
                      <a:r>
                        <a:rPr lang="fa-IR" dirty="0" smtClean="0">
                          <a:cs typeface="B Yekan" pitchFamily="2" charset="-78"/>
                        </a:rPr>
                        <a:t>كره</a:t>
                      </a:r>
                      <a:endParaRPr lang="en-US" dirty="0">
                        <a:cs typeface="B Yekan" pitchFamily="2" charset="-78"/>
                      </a:endParaRPr>
                    </a:p>
                  </a:txBody>
                  <a:tcPr anchor="ctr"/>
                </a:tc>
              </a:tr>
              <a:tr h="428892">
                <a:tc>
                  <a:txBody>
                    <a:bodyPr/>
                    <a:lstStyle/>
                    <a:p>
                      <a:pPr algn="ctr" rtl="1"/>
                      <a:r>
                        <a:rPr lang="fa-IR" dirty="0" smtClean="0">
                          <a:cs typeface="B Yekan" pitchFamily="2" charset="-78"/>
                        </a:rPr>
                        <a:t>3412-</a:t>
                      </a:r>
                      <a:endParaRPr lang="en-US" dirty="0">
                        <a:cs typeface="B Yekan" pitchFamily="2" charset="-78"/>
                      </a:endParaRPr>
                    </a:p>
                  </a:txBody>
                  <a:tcPr anchor="ctr"/>
                </a:tc>
                <a:tc>
                  <a:txBody>
                    <a:bodyPr/>
                    <a:lstStyle/>
                    <a:p>
                      <a:pPr algn="ctr" rtl="1"/>
                      <a:r>
                        <a:rPr lang="fa-IR" dirty="0" smtClean="0">
                          <a:cs typeface="B Yekan" pitchFamily="2" charset="-78"/>
                        </a:rPr>
                        <a:t>3432</a:t>
                      </a:r>
                      <a:endParaRPr lang="en-US" dirty="0">
                        <a:cs typeface="B Yekan" pitchFamily="2" charset="-78"/>
                      </a:endParaRPr>
                    </a:p>
                  </a:txBody>
                  <a:tcPr anchor="ctr"/>
                </a:tc>
                <a:tc>
                  <a:txBody>
                    <a:bodyPr/>
                    <a:lstStyle/>
                    <a:p>
                      <a:pPr algn="ctr" rtl="1"/>
                      <a:r>
                        <a:rPr lang="fa-IR" dirty="0" smtClean="0">
                          <a:cs typeface="B Yekan" pitchFamily="2" charset="-78"/>
                        </a:rPr>
                        <a:t>20</a:t>
                      </a:r>
                      <a:endParaRPr lang="en-US" dirty="0">
                        <a:cs typeface="B Yekan" pitchFamily="2" charset="-78"/>
                      </a:endParaRPr>
                    </a:p>
                  </a:txBody>
                  <a:tcPr anchor="ctr"/>
                </a:tc>
                <a:tc>
                  <a:txBody>
                    <a:bodyPr/>
                    <a:lstStyle/>
                    <a:p>
                      <a:pPr algn="ctr" rtl="1"/>
                      <a:r>
                        <a:rPr lang="fa-IR" dirty="0" smtClean="0">
                          <a:cs typeface="B Yekan" pitchFamily="2" charset="-78"/>
                        </a:rPr>
                        <a:t>سوييس</a:t>
                      </a:r>
                      <a:endParaRPr lang="en-US" dirty="0">
                        <a:cs typeface="B Yekan" pitchFamily="2" charset="-78"/>
                      </a:endParaRPr>
                    </a:p>
                  </a:txBody>
                  <a:tcPr anchor="ctr"/>
                </a:tc>
              </a:tr>
              <a:tr h="428892">
                <a:tc>
                  <a:txBody>
                    <a:bodyPr/>
                    <a:lstStyle/>
                    <a:p>
                      <a:pPr algn="ctr" rtl="1"/>
                      <a:r>
                        <a:rPr lang="fa-IR" dirty="0" smtClean="0">
                          <a:cs typeface="B Yekan" pitchFamily="2" charset="-78"/>
                        </a:rPr>
                        <a:t>3060-</a:t>
                      </a:r>
                      <a:endParaRPr lang="en-US" dirty="0">
                        <a:cs typeface="B Yekan" pitchFamily="2" charset="-78"/>
                      </a:endParaRPr>
                    </a:p>
                  </a:txBody>
                  <a:tcPr anchor="ctr"/>
                </a:tc>
                <a:tc>
                  <a:txBody>
                    <a:bodyPr/>
                    <a:lstStyle/>
                    <a:p>
                      <a:pPr algn="ctr" rtl="1"/>
                      <a:r>
                        <a:rPr lang="fa-IR" dirty="0" smtClean="0">
                          <a:cs typeface="B Yekan" pitchFamily="2" charset="-78"/>
                        </a:rPr>
                        <a:t>4539</a:t>
                      </a:r>
                      <a:endParaRPr lang="en-US" dirty="0">
                        <a:cs typeface="B Yekan" pitchFamily="2" charset="-78"/>
                      </a:endParaRPr>
                    </a:p>
                  </a:txBody>
                  <a:tcPr anchor="ctr"/>
                </a:tc>
                <a:tc>
                  <a:txBody>
                    <a:bodyPr/>
                    <a:lstStyle/>
                    <a:p>
                      <a:pPr algn="ctr" rtl="1"/>
                      <a:r>
                        <a:rPr lang="fa-IR" dirty="0" smtClean="0">
                          <a:cs typeface="B Yekan" pitchFamily="2" charset="-78"/>
                        </a:rPr>
                        <a:t>1479</a:t>
                      </a:r>
                      <a:endParaRPr lang="en-US" dirty="0">
                        <a:cs typeface="B Yekan" pitchFamily="2" charset="-78"/>
                      </a:endParaRPr>
                    </a:p>
                  </a:txBody>
                  <a:tcPr anchor="ctr"/>
                </a:tc>
                <a:tc>
                  <a:txBody>
                    <a:bodyPr/>
                    <a:lstStyle/>
                    <a:p>
                      <a:pPr algn="ctr" rtl="1"/>
                      <a:r>
                        <a:rPr lang="fa-IR" dirty="0" smtClean="0">
                          <a:cs typeface="B Yekan" pitchFamily="2" charset="-78"/>
                        </a:rPr>
                        <a:t>تركيه</a:t>
                      </a:r>
                      <a:endParaRPr lang="en-US" dirty="0">
                        <a:cs typeface="B Yekan" pitchFamily="2" charset="-78"/>
                      </a:endParaRPr>
                    </a:p>
                  </a:txBody>
                  <a:tcPr anchor="ctr"/>
                </a:tc>
              </a:tr>
              <a:tr h="428892">
                <a:tc>
                  <a:txBody>
                    <a:bodyPr/>
                    <a:lstStyle/>
                    <a:p>
                      <a:pPr algn="ctr" rtl="1"/>
                      <a:r>
                        <a:rPr lang="fa-IR" dirty="0" smtClean="0">
                          <a:cs typeface="B Yekan" pitchFamily="2" charset="-78"/>
                        </a:rPr>
                        <a:t>2660-</a:t>
                      </a:r>
                      <a:endParaRPr lang="en-US" dirty="0">
                        <a:cs typeface="B Yekan" pitchFamily="2" charset="-78"/>
                      </a:endParaRPr>
                    </a:p>
                  </a:txBody>
                  <a:tcPr anchor="ctr"/>
                </a:tc>
                <a:tc>
                  <a:txBody>
                    <a:bodyPr/>
                    <a:lstStyle/>
                    <a:p>
                      <a:pPr algn="ctr" rtl="1"/>
                      <a:r>
                        <a:rPr lang="fa-IR" dirty="0" smtClean="0">
                          <a:cs typeface="B Yekan" pitchFamily="2" charset="-78"/>
                        </a:rPr>
                        <a:t>8161</a:t>
                      </a:r>
                      <a:endParaRPr lang="en-US" dirty="0">
                        <a:cs typeface="B Yekan" pitchFamily="2" charset="-78"/>
                      </a:endParaRPr>
                    </a:p>
                  </a:txBody>
                  <a:tcPr anchor="ctr"/>
                </a:tc>
                <a:tc>
                  <a:txBody>
                    <a:bodyPr/>
                    <a:lstStyle/>
                    <a:p>
                      <a:pPr algn="ctr" rtl="1"/>
                      <a:r>
                        <a:rPr lang="fa-IR" dirty="0" smtClean="0">
                          <a:cs typeface="B Yekan" pitchFamily="2" charset="-78"/>
                        </a:rPr>
                        <a:t>5501</a:t>
                      </a:r>
                      <a:endParaRPr lang="en-US" dirty="0">
                        <a:cs typeface="B Yekan" pitchFamily="2" charset="-78"/>
                      </a:endParaRPr>
                    </a:p>
                  </a:txBody>
                  <a:tcPr anchor="ctr"/>
                </a:tc>
                <a:tc>
                  <a:txBody>
                    <a:bodyPr/>
                    <a:lstStyle/>
                    <a:p>
                      <a:pPr algn="ctr" rtl="1"/>
                      <a:r>
                        <a:rPr lang="fa-IR" dirty="0" smtClean="0">
                          <a:cs typeface="B Yekan" pitchFamily="2" charset="-78"/>
                        </a:rPr>
                        <a:t>چين</a:t>
                      </a:r>
                      <a:endParaRPr lang="en-US" dirty="0">
                        <a:cs typeface="B Yekan" pitchFamily="2" charset="-78"/>
                      </a:endParaRPr>
                    </a:p>
                  </a:txBody>
                  <a:tcPr anchor="ctr"/>
                </a:tc>
              </a:tr>
              <a:tr h="428892">
                <a:tc>
                  <a:txBody>
                    <a:bodyPr/>
                    <a:lstStyle/>
                    <a:p>
                      <a:pPr algn="ctr" rtl="1"/>
                      <a:r>
                        <a:rPr lang="fa-IR" dirty="0" smtClean="0">
                          <a:cs typeface="B Yekan" pitchFamily="2" charset="-78"/>
                        </a:rPr>
                        <a:t>2488-</a:t>
                      </a:r>
                      <a:endParaRPr lang="en-US" dirty="0">
                        <a:cs typeface="B Yekan" pitchFamily="2" charset="-78"/>
                      </a:endParaRPr>
                    </a:p>
                  </a:txBody>
                  <a:tcPr anchor="ctr"/>
                </a:tc>
                <a:tc>
                  <a:txBody>
                    <a:bodyPr/>
                    <a:lstStyle/>
                    <a:p>
                      <a:pPr algn="ctr" rtl="1"/>
                      <a:r>
                        <a:rPr lang="fa-IR" dirty="0" smtClean="0">
                          <a:cs typeface="B Yekan" pitchFamily="2" charset="-78"/>
                        </a:rPr>
                        <a:t>2844</a:t>
                      </a:r>
                      <a:endParaRPr lang="en-US" dirty="0">
                        <a:cs typeface="B Yekan" pitchFamily="2" charset="-78"/>
                      </a:endParaRPr>
                    </a:p>
                  </a:txBody>
                  <a:tcPr anchor="ctr"/>
                </a:tc>
                <a:tc>
                  <a:txBody>
                    <a:bodyPr/>
                    <a:lstStyle/>
                    <a:p>
                      <a:pPr algn="ctr" rtl="1"/>
                      <a:r>
                        <a:rPr lang="fa-IR" dirty="0" smtClean="0">
                          <a:cs typeface="B Yekan" pitchFamily="2" charset="-78"/>
                        </a:rPr>
                        <a:t>356</a:t>
                      </a:r>
                      <a:endParaRPr lang="en-US" dirty="0">
                        <a:cs typeface="B Yekan" pitchFamily="2" charset="-78"/>
                      </a:endParaRPr>
                    </a:p>
                  </a:txBody>
                  <a:tcPr anchor="ctr"/>
                </a:tc>
                <a:tc>
                  <a:txBody>
                    <a:bodyPr/>
                    <a:lstStyle/>
                    <a:p>
                      <a:pPr algn="ctr" rtl="1"/>
                      <a:r>
                        <a:rPr lang="fa-IR" dirty="0" smtClean="0">
                          <a:cs typeface="B Yekan" pitchFamily="2" charset="-78"/>
                        </a:rPr>
                        <a:t>آلمان</a:t>
                      </a:r>
                      <a:endParaRPr lang="en-US" dirty="0">
                        <a:cs typeface="B Yekan" pitchFamily="2" charset="-78"/>
                      </a:endParaRPr>
                    </a:p>
                  </a:txBody>
                  <a:tcPr anchor="ctr"/>
                </a:tc>
              </a:tr>
              <a:tr h="428892">
                <a:tc>
                  <a:txBody>
                    <a:bodyPr/>
                    <a:lstStyle/>
                    <a:p>
                      <a:pPr algn="ctr" rtl="1"/>
                      <a:r>
                        <a:rPr lang="fa-IR" dirty="0" smtClean="0">
                          <a:cs typeface="B Yekan" pitchFamily="2" charset="-78"/>
                        </a:rPr>
                        <a:t>1952-</a:t>
                      </a:r>
                      <a:endParaRPr lang="en-US" dirty="0">
                        <a:cs typeface="B Yekan" pitchFamily="2" charset="-78"/>
                      </a:endParaRPr>
                    </a:p>
                  </a:txBody>
                  <a:tcPr anchor="ctr"/>
                </a:tc>
                <a:tc>
                  <a:txBody>
                    <a:bodyPr/>
                    <a:lstStyle/>
                    <a:p>
                      <a:pPr algn="ctr" rtl="1"/>
                      <a:r>
                        <a:rPr lang="fa-IR" dirty="0" smtClean="0">
                          <a:cs typeface="B Yekan" pitchFamily="2" charset="-78"/>
                        </a:rPr>
                        <a:t>2045</a:t>
                      </a:r>
                      <a:endParaRPr lang="en-US" dirty="0">
                        <a:cs typeface="B Yekan" pitchFamily="2" charset="-78"/>
                      </a:endParaRPr>
                    </a:p>
                  </a:txBody>
                  <a:tcPr anchor="ctr"/>
                </a:tc>
                <a:tc>
                  <a:txBody>
                    <a:bodyPr/>
                    <a:lstStyle/>
                    <a:p>
                      <a:pPr algn="ctr" rtl="1"/>
                      <a:r>
                        <a:rPr lang="fa-IR" dirty="0" smtClean="0">
                          <a:cs typeface="B Yekan" pitchFamily="2" charset="-78"/>
                        </a:rPr>
                        <a:t>93</a:t>
                      </a:r>
                      <a:endParaRPr lang="en-US" dirty="0">
                        <a:cs typeface="B Yekan" pitchFamily="2" charset="-78"/>
                      </a:endParaRPr>
                    </a:p>
                  </a:txBody>
                  <a:tcPr anchor="ctr"/>
                </a:tc>
                <a:tc>
                  <a:txBody>
                    <a:bodyPr/>
                    <a:lstStyle/>
                    <a:p>
                      <a:pPr algn="ctr" rtl="1"/>
                      <a:r>
                        <a:rPr lang="fa-IR" dirty="0" smtClean="0">
                          <a:cs typeface="B Yekan" pitchFamily="2" charset="-78"/>
                        </a:rPr>
                        <a:t>هلند</a:t>
                      </a:r>
                      <a:endParaRPr lang="en-US" dirty="0">
                        <a:cs typeface="B Yekan" pitchFamily="2" charset="-78"/>
                      </a:endParaRPr>
                    </a:p>
                  </a:txBody>
                  <a:tcPr anchor="ctr"/>
                </a:tc>
              </a:tr>
              <a:tr h="428892">
                <a:tc>
                  <a:txBody>
                    <a:bodyPr/>
                    <a:lstStyle/>
                    <a:p>
                      <a:pPr algn="ctr" rtl="1"/>
                      <a:r>
                        <a:rPr lang="fa-IR" dirty="0" smtClean="0">
                          <a:cs typeface="B Yekan" pitchFamily="2" charset="-78"/>
                        </a:rPr>
                        <a:t>1259-</a:t>
                      </a:r>
                      <a:endParaRPr lang="en-US" dirty="0">
                        <a:cs typeface="B Yekan" pitchFamily="2" charset="-78"/>
                      </a:endParaRPr>
                    </a:p>
                  </a:txBody>
                  <a:tcPr anchor="ctr"/>
                </a:tc>
                <a:tc>
                  <a:txBody>
                    <a:bodyPr/>
                    <a:lstStyle/>
                    <a:p>
                      <a:pPr algn="ctr" rtl="1"/>
                      <a:r>
                        <a:rPr lang="fa-IR" dirty="0" smtClean="0">
                          <a:cs typeface="B Yekan" pitchFamily="2" charset="-78"/>
                        </a:rPr>
                        <a:t>1761</a:t>
                      </a:r>
                      <a:endParaRPr lang="en-US" dirty="0">
                        <a:cs typeface="B Yekan" pitchFamily="2" charset="-78"/>
                      </a:endParaRPr>
                    </a:p>
                  </a:txBody>
                  <a:tcPr anchor="ctr"/>
                </a:tc>
                <a:tc>
                  <a:txBody>
                    <a:bodyPr/>
                    <a:lstStyle/>
                    <a:p>
                      <a:pPr algn="ctr" rtl="1"/>
                      <a:r>
                        <a:rPr lang="fa-IR" dirty="0" smtClean="0">
                          <a:cs typeface="B Yekan" pitchFamily="2" charset="-78"/>
                        </a:rPr>
                        <a:t>501</a:t>
                      </a:r>
                      <a:endParaRPr lang="en-US" dirty="0">
                        <a:cs typeface="B Yekan" pitchFamily="2" charset="-78"/>
                      </a:endParaRPr>
                    </a:p>
                  </a:txBody>
                  <a:tcPr anchor="ctr"/>
                </a:tc>
                <a:tc>
                  <a:txBody>
                    <a:bodyPr/>
                    <a:lstStyle/>
                    <a:p>
                      <a:pPr algn="ctr" rtl="1"/>
                      <a:r>
                        <a:rPr lang="fa-IR" dirty="0" smtClean="0">
                          <a:cs typeface="B Yekan" pitchFamily="2" charset="-78"/>
                        </a:rPr>
                        <a:t>روسيه</a:t>
                      </a:r>
                      <a:endParaRPr lang="en-US" dirty="0">
                        <a:cs typeface="B Yekan" pitchFamily="2" charset="-78"/>
                      </a:endParaRPr>
                    </a:p>
                  </a:txBody>
                  <a:tcPr anchor="ctr"/>
                </a:tc>
              </a:tr>
              <a:tr h="428892">
                <a:tc>
                  <a:txBody>
                    <a:bodyPr/>
                    <a:lstStyle/>
                    <a:p>
                      <a:pPr algn="ctr" rtl="1"/>
                      <a:r>
                        <a:rPr lang="fa-IR" dirty="0" smtClean="0">
                          <a:cs typeface="B Yekan" pitchFamily="2" charset="-78"/>
                        </a:rPr>
                        <a:t>928-</a:t>
                      </a:r>
                      <a:endParaRPr lang="en-US" dirty="0">
                        <a:cs typeface="B Yekan" pitchFamily="2" charset="-78"/>
                      </a:endParaRPr>
                    </a:p>
                  </a:txBody>
                  <a:tcPr anchor="ctr"/>
                </a:tc>
                <a:tc>
                  <a:txBody>
                    <a:bodyPr/>
                    <a:lstStyle/>
                    <a:p>
                      <a:pPr algn="ctr" rtl="1"/>
                      <a:r>
                        <a:rPr lang="fa-IR" dirty="0" smtClean="0">
                          <a:cs typeface="B Yekan" pitchFamily="2" charset="-78"/>
                        </a:rPr>
                        <a:t>1021</a:t>
                      </a:r>
                      <a:endParaRPr lang="en-US" dirty="0">
                        <a:cs typeface="B Yekan" pitchFamily="2" charset="-78"/>
                      </a:endParaRPr>
                    </a:p>
                  </a:txBody>
                  <a:tcPr anchor="ctr"/>
                </a:tc>
                <a:tc>
                  <a:txBody>
                    <a:bodyPr/>
                    <a:lstStyle/>
                    <a:p>
                      <a:pPr algn="ctr" rtl="1"/>
                      <a:r>
                        <a:rPr lang="fa-IR" dirty="0" smtClean="0">
                          <a:cs typeface="B Yekan" pitchFamily="2" charset="-78"/>
                        </a:rPr>
                        <a:t>92</a:t>
                      </a:r>
                      <a:endParaRPr lang="en-US" dirty="0">
                        <a:cs typeface="B Yekan" pitchFamily="2" charset="-78"/>
                      </a:endParaRPr>
                    </a:p>
                  </a:txBody>
                  <a:tcPr anchor="ctr"/>
                </a:tc>
                <a:tc>
                  <a:txBody>
                    <a:bodyPr/>
                    <a:lstStyle/>
                    <a:p>
                      <a:pPr algn="ctr" rtl="1"/>
                      <a:r>
                        <a:rPr lang="fa-IR" dirty="0" smtClean="0">
                          <a:cs typeface="B Yekan" pitchFamily="2" charset="-78"/>
                        </a:rPr>
                        <a:t>سنگاپور</a:t>
                      </a:r>
                      <a:endParaRPr lang="en-US" dirty="0">
                        <a:cs typeface="B Yekan" pitchFamily="2" charset="-78"/>
                      </a:endParaRPr>
                    </a:p>
                  </a:txBody>
                  <a:tcPr anchor="ctr"/>
                </a:tc>
              </a:tr>
              <a:tr h="428892">
                <a:tc>
                  <a:txBody>
                    <a:bodyPr/>
                    <a:lstStyle/>
                    <a:p>
                      <a:pPr algn="ctr" rtl="1"/>
                      <a:r>
                        <a:rPr lang="fa-IR" dirty="0" smtClean="0">
                          <a:cs typeface="B Yekan" pitchFamily="2" charset="-78"/>
                        </a:rPr>
                        <a:t>917-</a:t>
                      </a:r>
                      <a:endParaRPr lang="en-US" dirty="0">
                        <a:cs typeface="B Yekan" pitchFamily="2" charset="-78"/>
                      </a:endParaRPr>
                    </a:p>
                  </a:txBody>
                  <a:tcPr anchor="ctr"/>
                </a:tc>
                <a:tc>
                  <a:txBody>
                    <a:bodyPr/>
                    <a:lstStyle/>
                    <a:p>
                      <a:pPr algn="ctr" rtl="1"/>
                      <a:r>
                        <a:rPr lang="fa-IR" dirty="0" smtClean="0">
                          <a:cs typeface="B Yekan" pitchFamily="2" charset="-78"/>
                        </a:rPr>
                        <a:t>954</a:t>
                      </a:r>
                      <a:endParaRPr lang="en-US" dirty="0">
                        <a:cs typeface="B Yekan" pitchFamily="2" charset="-78"/>
                      </a:endParaRPr>
                    </a:p>
                  </a:txBody>
                  <a:tcPr anchor="ctr"/>
                </a:tc>
                <a:tc>
                  <a:txBody>
                    <a:bodyPr/>
                    <a:lstStyle/>
                    <a:p>
                      <a:pPr algn="ctr" rtl="1"/>
                      <a:r>
                        <a:rPr lang="fa-IR" dirty="0" smtClean="0">
                          <a:cs typeface="B Yekan" pitchFamily="2" charset="-78"/>
                        </a:rPr>
                        <a:t>37</a:t>
                      </a:r>
                      <a:endParaRPr lang="en-US" dirty="0">
                        <a:cs typeface="B Yekan" pitchFamily="2" charset="-78"/>
                      </a:endParaRPr>
                    </a:p>
                  </a:txBody>
                  <a:tcPr anchor="ctr"/>
                </a:tc>
                <a:tc>
                  <a:txBody>
                    <a:bodyPr/>
                    <a:lstStyle/>
                    <a:p>
                      <a:pPr algn="ctr" rtl="1"/>
                      <a:r>
                        <a:rPr lang="fa-IR" dirty="0" smtClean="0">
                          <a:cs typeface="B Yekan" pitchFamily="2" charset="-78"/>
                        </a:rPr>
                        <a:t>فرانسه</a:t>
                      </a:r>
                      <a:endParaRPr lang="en-US" dirty="0">
                        <a:cs typeface="B Yekan" pitchFamily="2" charset="-78"/>
                      </a:endParaRPr>
                    </a:p>
                  </a:txBody>
                  <a:tcPr anchor="ctr"/>
                </a:tc>
              </a:tr>
            </a:tbl>
          </a:graphicData>
        </a:graphic>
      </p:graphicFrame>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15962"/>
          </a:xfrm>
        </p:spPr>
        <p:txBody>
          <a:bodyPr/>
          <a:lstStyle/>
          <a:p>
            <a:pPr rtl="1" eaLnBrk="1" hangingPunct="1"/>
            <a:r>
              <a:rPr lang="en-US" sz="4000" dirty="0" smtClean="0">
                <a:cs typeface="B Jadid" pitchFamily="2" charset="-78"/>
              </a:rPr>
              <a:t> </a:t>
            </a:r>
            <a:r>
              <a:rPr lang="fa-IR" sz="4000" dirty="0" smtClean="0">
                <a:cs typeface="B Jadid" pitchFamily="2" charset="-78"/>
              </a:rPr>
              <a:t> فصول عمده صادراتي كشور</a:t>
            </a:r>
            <a:endParaRPr lang="en-US" sz="4000" dirty="0" smtClean="0">
              <a:cs typeface="B Jadid" pitchFamily="2" charset="-78"/>
            </a:endParaRPr>
          </a:p>
        </p:txBody>
      </p:sp>
      <p:graphicFrame>
        <p:nvGraphicFramePr>
          <p:cNvPr id="4" name="Content Placeholder 3"/>
          <p:cNvGraphicFramePr>
            <a:graphicFrameLocks noGrp="1"/>
          </p:cNvGraphicFramePr>
          <p:nvPr>
            <p:ph idx="1"/>
          </p:nvPr>
        </p:nvGraphicFramePr>
        <p:xfrm>
          <a:off x="228601" y="1066796"/>
          <a:ext cx="8610600" cy="5257803"/>
        </p:xfrm>
        <a:graphic>
          <a:graphicData uri="http://schemas.openxmlformats.org/drawingml/2006/table">
            <a:tbl>
              <a:tblPr firstRow="1" bandRow="1">
                <a:tableStyleId>{85BE263C-DBD7-4A20-BB59-AAB30ACAA65A}</a:tableStyleId>
              </a:tblPr>
              <a:tblGrid>
                <a:gridCol w="992943"/>
                <a:gridCol w="1145704"/>
                <a:gridCol w="992943"/>
                <a:gridCol w="1527605"/>
                <a:gridCol w="3340362"/>
                <a:gridCol w="611043"/>
              </a:tblGrid>
              <a:tr h="892763">
                <a:tc>
                  <a:txBody>
                    <a:bodyPr/>
                    <a:lstStyle/>
                    <a:p>
                      <a:pPr algn="ctr" rtl="1"/>
                      <a:r>
                        <a:rPr lang="fa-IR" sz="1600" b="0" dirty="0" smtClean="0">
                          <a:cs typeface="B Yekan" pitchFamily="2" charset="-78"/>
                        </a:rPr>
                        <a:t>سهم وزني</a:t>
                      </a:r>
                      <a:endParaRPr lang="en-US" sz="1600" b="0" dirty="0">
                        <a:cs typeface="B Yekan" pitchFamily="2" charset="-78"/>
                      </a:endParaRPr>
                    </a:p>
                  </a:txBody>
                  <a:tcPr anchor="ctr"/>
                </a:tc>
                <a:tc>
                  <a:txBody>
                    <a:bodyPr/>
                    <a:lstStyle/>
                    <a:p>
                      <a:pPr algn="ctr" rtl="1"/>
                      <a:r>
                        <a:rPr lang="fa-IR" sz="1600" b="0" dirty="0" smtClean="0">
                          <a:cs typeface="B Yekan" pitchFamily="2" charset="-78"/>
                        </a:rPr>
                        <a:t>سهم ارزشي</a:t>
                      </a:r>
                      <a:endParaRPr lang="en-US" sz="1600" b="0" dirty="0">
                        <a:cs typeface="B Yekan" pitchFamily="2" charset="-78"/>
                      </a:endParaRPr>
                    </a:p>
                  </a:txBody>
                  <a:tcPr anchor="ctr"/>
                </a:tc>
                <a:tc>
                  <a:txBody>
                    <a:bodyPr/>
                    <a:lstStyle/>
                    <a:p>
                      <a:pPr algn="ctr" rtl="1"/>
                      <a:r>
                        <a:rPr lang="fa-IR" sz="1600" b="0" dirty="0" smtClean="0">
                          <a:cs typeface="B Yekan" pitchFamily="2" charset="-78"/>
                        </a:rPr>
                        <a:t>وزن</a:t>
                      </a:r>
                    </a:p>
                    <a:p>
                      <a:pPr algn="ctr" rtl="1"/>
                      <a:r>
                        <a:rPr lang="fa-IR" sz="1600" b="0" dirty="0" smtClean="0">
                          <a:cs typeface="B Yekan" pitchFamily="2" charset="-78"/>
                        </a:rPr>
                        <a:t>(هزار تن)</a:t>
                      </a:r>
                      <a:endParaRPr lang="en-US" sz="1600" b="0" dirty="0">
                        <a:cs typeface="B Yekan" pitchFamily="2" charset="-78"/>
                      </a:endParaRPr>
                    </a:p>
                  </a:txBody>
                  <a:tcPr anchor="ctr"/>
                </a:tc>
                <a:tc>
                  <a:txBody>
                    <a:bodyPr/>
                    <a:lstStyle/>
                    <a:p>
                      <a:pPr algn="ctr" rtl="1"/>
                      <a:r>
                        <a:rPr lang="fa-IR" sz="1600" b="0" dirty="0" smtClean="0">
                          <a:cs typeface="B Yekan" pitchFamily="2" charset="-78"/>
                        </a:rPr>
                        <a:t>ارزش</a:t>
                      </a:r>
                    </a:p>
                    <a:p>
                      <a:pPr algn="ctr" rtl="1"/>
                      <a:r>
                        <a:rPr lang="fa-IR" sz="1600" b="0" dirty="0" smtClean="0">
                          <a:cs typeface="B Yekan" pitchFamily="2" charset="-78"/>
                        </a:rPr>
                        <a:t>(ميليون دلار)</a:t>
                      </a:r>
                      <a:endParaRPr lang="en-US" sz="1600" b="0" dirty="0">
                        <a:cs typeface="B Yekan" pitchFamily="2" charset="-78"/>
                      </a:endParaRPr>
                    </a:p>
                  </a:txBody>
                  <a:tcPr anchor="ctr"/>
                </a:tc>
                <a:tc>
                  <a:txBody>
                    <a:bodyPr/>
                    <a:lstStyle/>
                    <a:p>
                      <a:pPr algn="ctr" rtl="1"/>
                      <a:r>
                        <a:rPr lang="fa-IR" sz="1600" b="0" dirty="0" smtClean="0">
                          <a:cs typeface="B Yekan" pitchFamily="2" charset="-78"/>
                        </a:rPr>
                        <a:t>شرح</a:t>
                      </a:r>
                      <a:endParaRPr lang="en-US" sz="1600" b="0" dirty="0">
                        <a:cs typeface="B Yekan" pitchFamily="2" charset="-78"/>
                      </a:endParaRPr>
                    </a:p>
                  </a:txBody>
                  <a:tcPr anchor="ctr"/>
                </a:tc>
                <a:tc>
                  <a:txBody>
                    <a:bodyPr/>
                    <a:lstStyle/>
                    <a:p>
                      <a:pPr algn="ctr" rtl="1"/>
                      <a:r>
                        <a:rPr lang="fa-IR" sz="1600" b="0" dirty="0" smtClean="0">
                          <a:cs typeface="B Yekan" pitchFamily="2" charset="-78"/>
                        </a:rPr>
                        <a:t>فصل</a:t>
                      </a:r>
                      <a:endParaRPr lang="en-US" sz="1600" b="0" dirty="0">
                        <a:cs typeface="B Yekan" pitchFamily="2" charset="-78"/>
                      </a:endParaRPr>
                    </a:p>
                  </a:txBody>
                  <a:tcPr anchor="ctr"/>
                </a:tc>
              </a:tr>
              <a:tr h="436504">
                <a:tc>
                  <a:txBody>
                    <a:bodyPr/>
                    <a:lstStyle/>
                    <a:p>
                      <a:pPr algn="ctr" rtl="1"/>
                      <a:r>
                        <a:rPr lang="fa-IR" sz="1600" dirty="0" smtClean="0">
                          <a:cs typeface="B Yekan" pitchFamily="2" charset="-78"/>
                        </a:rPr>
                        <a:t>10</a:t>
                      </a:r>
                      <a:endParaRPr lang="en-US" sz="1600" dirty="0">
                        <a:cs typeface="B Yekan" pitchFamily="2" charset="-78"/>
                      </a:endParaRPr>
                    </a:p>
                  </a:txBody>
                  <a:tcPr anchor="ctr"/>
                </a:tc>
                <a:tc>
                  <a:txBody>
                    <a:bodyPr/>
                    <a:lstStyle/>
                    <a:p>
                      <a:pPr algn="ctr" rtl="1"/>
                      <a:r>
                        <a:rPr lang="fa-IR" sz="1600" dirty="0" smtClean="0">
                          <a:cs typeface="B Yekan" pitchFamily="2" charset="-78"/>
                        </a:rPr>
                        <a:t>16</a:t>
                      </a:r>
                      <a:endParaRPr lang="en-US" sz="1600" dirty="0">
                        <a:cs typeface="B Yekan" pitchFamily="2" charset="-78"/>
                      </a:endParaRPr>
                    </a:p>
                  </a:txBody>
                  <a:tcPr anchor="ctr"/>
                </a:tc>
                <a:tc>
                  <a:txBody>
                    <a:bodyPr/>
                    <a:lstStyle/>
                    <a:p>
                      <a:pPr algn="ctr" rtl="1"/>
                      <a:r>
                        <a:rPr lang="fa-IR" sz="1600" dirty="0" smtClean="0">
                          <a:cs typeface="B Yekan" pitchFamily="2" charset="-78"/>
                        </a:rPr>
                        <a:t>7134</a:t>
                      </a:r>
                      <a:endParaRPr lang="en-US" sz="1600" dirty="0">
                        <a:cs typeface="B Yekan" pitchFamily="2" charset="-78"/>
                      </a:endParaRPr>
                    </a:p>
                  </a:txBody>
                  <a:tcPr anchor="ctr"/>
                </a:tc>
                <a:tc>
                  <a:txBody>
                    <a:bodyPr/>
                    <a:lstStyle/>
                    <a:p>
                      <a:pPr algn="ctr" rtl="1"/>
                      <a:r>
                        <a:rPr lang="fa-IR" sz="1600" dirty="0" smtClean="0">
                          <a:cs typeface="B Yekan" pitchFamily="2" charset="-78"/>
                        </a:rPr>
                        <a:t>5154</a:t>
                      </a:r>
                      <a:endParaRPr lang="en-US" sz="1600" dirty="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سوخت ها و روغن هاي معدني،مواد قيري</a:t>
                      </a:r>
                      <a:endParaRPr lang="en-US" sz="1600" dirty="0" smtClean="0">
                        <a:cs typeface="B Yekan" pitchFamily="2" charset="-78"/>
                      </a:endParaRPr>
                    </a:p>
                  </a:txBody>
                  <a:tcPr anchor="b"/>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27</a:t>
                      </a:r>
                      <a:endParaRPr lang="en-US" sz="1600" dirty="0" smtClean="0">
                        <a:cs typeface="B Yekan" pitchFamily="2" charset="-78"/>
                      </a:endParaRPr>
                    </a:p>
                  </a:txBody>
                  <a:tcPr anchor="b"/>
                </a:tc>
              </a:tr>
              <a:tr h="436504">
                <a:tc>
                  <a:txBody>
                    <a:bodyPr/>
                    <a:lstStyle/>
                    <a:p>
                      <a:pPr algn="ctr" rtl="1"/>
                      <a:r>
                        <a:rPr lang="fa-IR" sz="1600" dirty="0" smtClean="0">
                          <a:cs typeface="B Yekan" pitchFamily="2" charset="-78"/>
                        </a:rPr>
                        <a:t>3</a:t>
                      </a:r>
                      <a:endParaRPr lang="en-US" sz="1600" dirty="0">
                        <a:cs typeface="B Yekan" pitchFamily="2" charset="-78"/>
                      </a:endParaRPr>
                    </a:p>
                  </a:txBody>
                  <a:tcPr anchor="ctr"/>
                </a:tc>
                <a:tc>
                  <a:txBody>
                    <a:bodyPr/>
                    <a:lstStyle/>
                    <a:p>
                      <a:pPr algn="ctr" rtl="1"/>
                      <a:r>
                        <a:rPr lang="fa-IR" sz="1600" dirty="0" smtClean="0">
                          <a:cs typeface="B Yekan" pitchFamily="2" charset="-78"/>
                        </a:rPr>
                        <a:t>11</a:t>
                      </a:r>
                      <a:endParaRPr lang="en-US" sz="1600" dirty="0">
                        <a:cs typeface="B Yekan" pitchFamily="2" charset="-78"/>
                      </a:endParaRPr>
                    </a:p>
                  </a:txBody>
                  <a:tcPr anchor="ctr"/>
                </a:tc>
                <a:tc>
                  <a:txBody>
                    <a:bodyPr/>
                    <a:lstStyle/>
                    <a:p>
                      <a:pPr algn="ctr" rtl="1"/>
                      <a:r>
                        <a:rPr lang="fa-IR" sz="1600" dirty="0" smtClean="0">
                          <a:cs typeface="B Yekan" pitchFamily="2" charset="-78"/>
                        </a:rPr>
                        <a:t>2414</a:t>
                      </a:r>
                      <a:endParaRPr lang="en-US" sz="1600" dirty="0">
                        <a:cs typeface="B Yekan" pitchFamily="2" charset="-78"/>
                      </a:endParaRPr>
                    </a:p>
                  </a:txBody>
                  <a:tcPr anchor="ctr"/>
                </a:tc>
                <a:tc>
                  <a:txBody>
                    <a:bodyPr/>
                    <a:lstStyle/>
                    <a:p>
                      <a:pPr algn="ctr" rtl="1"/>
                      <a:r>
                        <a:rPr lang="fa-IR" sz="1600" dirty="0" smtClean="0">
                          <a:cs typeface="B Yekan" pitchFamily="2" charset="-78"/>
                        </a:rPr>
                        <a:t>3641</a:t>
                      </a:r>
                      <a:endParaRPr lang="en-US" sz="1600" dirty="0">
                        <a:cs typeface="B Yekan" pitchFamily="2" charset="-78"/>
                      </a:endParaRPr>
                    </a:p>
                  </a:txBody>
                  <a:tcPr anchor="ctr"/>
                </a:tc>
                <a:tc>
                  <a:txBody>
                    <a:bodyPr/>
                    <a:lstStyle/>
                    <a:p>
                      <a:pPr algn="ctr" rtl="1"/>
                      <a:r>
                        <a:rPr lang="fa-IR" sz="1600" dirty="0" smtClean="0">
                          <a:cs typeface="B Yekan" pitchFamily="2" charset="-78"/>
                        </a:rPr>
                        <a:t>مواد پلاستيكي و مصنوعات آن</a:t>
                      </a:r>
                      <a:endParaRPr lang="en-US" sz="1600" dirty="0">
                        <a:cs typeface="B Yekan" pitchFamily="2" charset="-78"/>
                      </a:endParaRPr>
                    </a:p>
                  </a:txBody>
                  <a:tcPr anchor="b"/>
                </a:tc>
                <a:tc>
                  <a:txBody>
                    <a:bodyPr/>
                    <a:lstStyle/>
                    <a:p>
                      <a:pPr algn="ctr" rtl="1"/>
                      <a:r>
                        <a:rPr lang="fa-IR" sz="1600" dirty="0" smtClean="0">
                          <a:cs typeface="B Yekan" pitchFamily="2" charset="-78"/>
                        </a:rPr>
                        <a:t>39</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8</a:t>
                      </a:r>
                      <a:endParaRPr lang="en-US" sz="1600" dirty="0">
                        <a:cs typeface="B Yekan" pitchFamily="2" charset="-78"/>
                      </a:endParaRPr>
                    </a:p>
                  </a:txBody>
                  <a:tcPr anchor="ctr"/>
                </a:tc>
                <a:tc>
                  <a:txBody>
                    <a:bodyPr/>
                    <a:lstStyle/>
                    <a:p>
                      <a:pPr algn="ctr" rtl="1"/>
                      <a:r>
                        <a:rPr lang="fa-IR" sz="1600" dirty="0" smtClean="0">
                          <a:cs typeface="B Yekan" pitchFamily="2" charset="-78"/>
                        </a:rPr>
                        <a:t>11</a:t>
                      </a:r>
                      <a:endParaRPr lang="en-US" sz="1600" dirty="0">
                        <a:cs typeface="B Yekan" pitchFamily="2" charset="-78"/>
                      </a:endParaRPr>
                    </a:p>
                  </a:txBody>
                  <a:tcPr anchor="ctr"/>
                </a:tc>
                <a:tc>
                  <a:txBody>
                    <a:bodyPr/>
                    <a:lstStyle/>
                    <a:p>
                      <a:pPr algn="ctr" rtl="1"/>
                      <a:r>
                        <a:rPr lang="fa-IR" sz="1600" dirty="0" smtClean="0">
                          <a:cs typeface="B Yekan" pitchFamily="2" charset="-78"/>
                        </a:rPr>
                        <a:t>5226</a:t>
                      </a:r>
                      <a:endParaRPr lang="en-US" sz="1600" dirty="0">
                        <a:cs typeface="B Yekan" pitchFamily="2" charset="-78"/>
                      </a:endParaRPr>
                    </a:p>
                  </a:txBody>
                  <a:tcPr anchor="ctr"/>
                </a:tc>
                <a:tc>
                  <a:txBody>
                    <a:bodyPr/>
                    <a:lstStyle/>
                    <a:p>
                      <a:pPr algn="ctr" rtl="1"/>
                      <a:r>
                        <a:rPr lang="fa-IR" sz="1600" dirty="0" smtClean="0">
                          <a:cs typeface="B Yekan" pitchFamily="2" charset="-78"/>
                        </a:rPr>
                        <a:t>3429</a:t>
                      </a:r>
                      <a:endParaRPr lang="en-US" sz="1600" dirty="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محصولات شيميايي آلي</a:t>
                      </a:r>
                      <a:endParaRPr lang="en-US" sz="1600" dirty="0" smtClean="0">
                        <a:cs typeface="B Yekan" pitchFamily="2" charset="-78"/>
                      </a:endParaRPr>
                    </a:p>
                  </a:txBody>
                  <a:tcPr anchor="b"/>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29</a:t>
                      </a:r>
                      <a:endParaRPr lang="en-US" sz="1600" dirty="0" smtClean="0">
                        <a:cs typeface="B Yekan" pitchFamily="2" charset="-78"/>
                      </a:endParaRPr>
                    </a:p>
                  </a:txBody>
                  <a:tcPr anchor="b"/>
                </a:tc>
              </a:tr>
              <a:tr h="436504">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8</a:t>
                      </a:r>
                      <a:endParaRPr lang="en-US" sz="1600" dirty="0">
                        <a:cs typeface="B Yekan" pitchFamily="2" charset="-78"/>
                      </a:endParaRPr>
                    </a:p>
                  </a:txBody>
                  <a:tcPr anchor="ctr"/>
                </a:tc>
                <a:tc>
                  <a:txBody>
                    <a:bodyPr/>
                    <a:lstStyle/>
                    <a:p>
                      <a:pPr algn="ctr" rtl="1"/>
                      <a:r>
                        <a:rPr lang="fa-IR" sz="1600" dirty="0" smtClean="0">
                          <a:cs typeface="B Yekan" pitchFamily="2" charset="-78"/>
                        </a:rPr>
                        <a:t>1453</a:t>
                      </a:r>
                      <a:endParaRPr lang="en-US" sz="1600" dirty="0">
                        <a:cs typeface="B Yekan" pitchFamily="2" charset="-78"/>
                      </a:endParaRPr>
                    </a:p>
                  </a:txBody>
                  <a:tcPr anchor="ctr"/>
                </a:tc>
                <a:tc>
                  <a:txBody>
                    <a:bodyPr/>
                    <a:lstStyle/>
                    <a:p>
                      <a:pPr algn="ctr" rtl="1"/>
                      <a:r>
                        <a:rPr lang="fa-IR" sz="1600" dirty="0" smtClean="0">
                          <a:cs typeface="B Yekan" pitchFamily="2" charset="-78"/>
                        </a:rPr>
                        <a:t>2475</a:t>
                      </a:r>
                      <a:endParaRPr lang="en-US" sz="1600" dirty="0">
                        <a:cs typeface="B Yekan" pitchFamily="2" charset="-78"/>
                      </a:endParaRPr>
                    </a:p>
                  </a:txBody>
                  <a:tcPr anchor="ctr"/>
                </a:tc>
                <a:tc>
                  <a:txBody>
                    <a:bodyPr/>
                    <a:lstStyle/>
                    <a:p>
                      <a:pPr algn="ctr" rtl="1"/>
                      <a:r>
                        <a:rPr lang="fa-IR" sz="1600" dirty="0" smtClean="0">
                          <a:cs typeface="B Yekan" pitchFamily="2" charset="-78"/>
                        </a:rPr>
                        <a:t>فرش( دستباف و ماشيني)</a:t>
                      </a:r>
                      <a:endParaRPr lang="en-US" sz="1600" dirty="0">
                        <a:cs typeface="B Yekan" pitchFamily="2" charset="-78"/>
                      </a:endParaRPr>
                    </a:p>
                  </a:txBody>
                  <a:tcPr anchor="b"/>
                </a:tc>
                <a:tc>
                  <a:txBody>
                    <a:bodyPr/>
                    <a:lstStyle/>
                    <a:p>
                      <a:pPr algn="ctr" rtl="1"/>
                      <a:r>
                        <a:rPr lang="fa-IR" sz="1600" dirty="0" smtClean="0">
                          <a:cs typeface="B Yekan" pitchFamily="2" charset="-78"/>
                        </a:rPr>
                        <a:t>8</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0</a:t>
                      </a:r>
                      <a:endParaRPr lang="en-US" sz="1600" dirty="0">
                        <a:cs typeface="B Yekan" pitchFamily="2" charset="-78"/>
                      </a:endParaRPr>
                    </a:p>
                  </a:txBody>
                  <a:tcPr anchor="ctr"/>
                </a:tc>
                <a:tc>
                  <a:txBody>
                    <a:bodyPr/>
                    <a:lstStyle/>
                    <a:p>
                      <a:pPr algn="ctr" rtl="1"/>
                      <a:r>
                        <a:rPr lang="fa-IR" sz="1600" dirty="0" smtClean="0">
                          <a:cs typeface="B Yekan" pitchFamily="2" charset="-78"/>
                        </a:rPr>
                        <a:t>4</a:t>
                      </a:r>
                      <a:endParaRPr lang="en-US" sz="1600" dirty="0">
                        <a:cs typeface="B Yekan" pitchFamily="2" charset="-78"/>
                      </a:endParaRPr>
                    </a:p>
                  </a:txBody>
                  <a:tcPr anchor="ctr"/>
                </a:tc>
                <a:tc>
                  <a:txBody>
                    <a:bodyPr/>
                    <a:lstStyle/>
                    <a:p>
                      <a:pPr algn="ctr" rtl="1"/>
                      <a:r>
                        <a:rPr lang="fa-IR" sz="1600" dirty="0" smtClean="0">
                          <a:cs typeface="B Yekan" pitchFamily="2" charset="-78"/>
                        </a:rPr>
                        <a:t>0/02</a:t>
                      </a:r>
                      <a:endParaRPr lang="en-US" sz="1600" dirty="0">
                        <a:cs typeface="B Yekan" pitchFamily="2" charset="-78"/>
                      </a:endParaRPr>
                    </a:p>
                  </a:txBody>
                  <a:tcPr anchor="ctr"/>
                </a:tc>
                <a:tc>
                  <a:txBody>
                    <a:bodyPr/>
                    <a:lstStyle/>
                    <a:p>
                      <a:pPr algn="ctr" rtl="1"/>
                      <a:r>
                        <a:rPr lang="fa-IR" sz="1600" dirty="0" smtClean="0">
                          <a:cs typeface="B Yekan" pitchFamily="2" charset="-78"/>
                        </a:rPr>
                        <a:t>1304</a:t>
                      </a:r>
                      <a:endParaRPr lang="en-US" sz="1600" dirty="0">
                        <a:cs typeface="B Yekan" pitchFamily="2" charset="-78"/>
                      </a:endParaRPr>
                    </a:p>
                  </a:txBody>
                  <a:tcPr anchor="ctr"/>
                </a:tc>
                <a:tc>
                  <a:txBody>
                    <a:bodyPr/>
                    <a:lstStyle/>
                    <a:p>
                      <a:pPr algn="ctr" rtl="1"/>
                      <a:r>
                        <a:rPr lang="fa-IR" sz="1600" dirty="0" smtClean="0">
                          <a:cs typeface="B Yekan" pitchFamily="2" charset="-78"/>
                        </a:rPr>
                        <a:t>مصنوعات گرانبها</a:t>
                      </a:r>
                      <a:endParaRPr lang="en-US" sz="1600" dirty="0">
                        <a:cs typeface="B Yekan" pitchFamily="2" charset="-78"/>
                      </a:endParaRPr>
                    </a:p>
                  </a:txBody>
                  <a:tcPr anchor="b"/>
                </a:tc>
                <a:tc>
                  <a:txBody>
                    <a:bodyPr/>
                    <a:lstStyle/>
                    <a:p>
                      <a:pPr algn="ctr" rtl="1"/>
                      <a:r>
                        <a:rPr lang="fa-IR" sz="1600" dirty="0" smtClean="0">
                          <a:cs typeface="B Yekan" pitchFamily="2" charset="-78"/>
                        </a:rPr>
                        <a:t>71</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24</a:t>
                      </a:r>
                      <a:endParaRPr lang="en-US" sz="1600" dirty="0">
                        <a:cs typeface="B Yekan" pitchFamily="2" charset="-78"/>
                      </a:endParaRPr>
                    </a:p>
                  </a:txBody>
                  <a:tcPr anchor="ctr"/>
                </a:tc>
                <a:tc>
                  <a:txBody>
                    <a:bodyPr/>
                    <a:lstStyle/>
                    <a:p>
                      <a:pPr algn="ctr" rtl="1"/>
                      <a:r>
                        <a:rPr lang="fa-IR" sz="1600" dirty="0" smtClean="0">
                          <a:cs typeface="B Yekan" pitchFamily="2" charset="-78"/>
                        </a:rPr>
                        <a:t>4</a:t>
                      </a:r>
                      <a:endParaRPr lang="en-US" sz="1600" dirty="0">
                        <a:cs typeface="B Yekan" pitchFamily="2" charset="-78"/>
                      </a:endParaRPr>
                    </a:p>
                  </a:txBody>
                  <a:tcPr anchor="ctr"/>
                </a:tc>
                <a:tc>
                  <a:txBody>
                    <a:bodyPr/>
                    <a:lstStyle/>
                    <a:p>
                      <a:pPr algn="ctr" rtl="1"/>
                      <a:r>
                        <a:rPr lang="fa-IR" sz="1600" dirty="0" smtClean="0">
                          <a:cs typeface="B Yekan" pitchFamily="2" charset="-78"/>
                        </a:rPr>
                        <a:t>16667</a:t>
                      </a:r>
                      <a:endParaRPr lang="en-US" sz="1600" dirty="0">
                        <a:cs typeface="B Yekan" pitchFamily="2" charset="-78"/>
                      </a:endParaRPr>
                    </a:p>
                  </a:txBody>
                  <a:tcPr anchor="ctr"/>
                </a:tc>
                <a:tc>
                  <a:txBody>
                    <a:bodyPr/>
                    <a:lstStyle/>
                    <a:p>
                      <a:pPr algn="ctr" rtl="1"/>
                      <a:r>
                        <a:rPr lang="fa-IR" sz="1600" dirty="0" smtClean="0">
                          <a:cs typeface="B Yekan" pitchFamily="2" charset="-78"/>
                        </a:rPr>
                        <a:t>1223</a:t>
                      </a:r>
                      <a:endParaRPr lang="en-US" sz="1600" dirty="0">
                        <a:cs typeface="B Yekan" pitchFamily="2" charset="-78"/>
                      </a:endParaRPr>
                    </a:p>
                  </a:txBody>
                  <a:tcPr anchor="ctr"/>
                </a:tc>
                <a:tc>
                  <a:txBody>
                    <a:bodyPr/>
                    <a:lstStyle/>
                    <a:p>
                      <a:pPr algn="ctr" rtl="1"/>
                      <a:r>
                        <a:rPr lang="fa-IR" sz="1600" dirty="0" smtClean="0">
                          <a:cs typeface="B Yekan" pitchFamily="2" charset="-78"/>
                        </a:rPr>
                        <a:t>نمك گوگرد سيمان گچ آهك</a:t>
                      </a:r>
                      <a:endParaRPr lang="en-US" sz="1600" dirty="0">
                        <a:cs typeface="B Yekan" pitchFamily="2" charset="-78"/>
                      </a:endParaRPr>
                    </a:p>
                  </a:txBody>
                  <a:tcPr anchor="b"/>
                </a:tc>
                <a:tc>
                  <a:txBody>
                    <a:bodyPr/>
                    <a:lstStyle/>
                    <a:p>
                      <a:pPr algn="ctr" rtl="1"/>
                      <a:r>
                        <a:rPr lang="fa-IR" sz="1600" dirty="0" smtClean="0">
                          <a:cs typeface="B Yekan" pitchFamily="2" charset="-78"/>
                        </a:rPr>
                        <a:t>25</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32</a:t>
                      </a:r>
                      <a:endParaRPr lang="en-US" sz="1600" dirty="0">
                        <a:cs typeface="B Yekan" pitchFamily="2" charset="-78"/>
                      </a:endParaRPr>
                    </a:p>
                  </a:txBody>
                  <a:tcPr anchor="ctr"/>
                </a:tc>
                <a:tc>
                  <a:txBody>
                    <a:bodyPr/>
                    <a:lstStyle/>
                    <a:p>
                      <a:pPr algn="ctr" rtl="1"/>
                      <a:r>
                        <a:rPr lang="fa-IR" sz="1600" dirty="0" smtClean="0">
                          <a:cs typeface="B Yekan" pitchFamily="2" charset="-78"/>
                        </a:rPr>
                        <a:t>4</a:t>
                      </a:r>
                    </a:p>
                  </a:txBody>
                  <a:tcPr anchor="ctr"/>
                </a:tc>
                <a:tc>
                  <a:txBody>
                    <a:bodyPr/>
                    <a:lstStyle/>
                    <a:p>
                      <a:pPr algn="ctr" rtl="1"/>
                      <a:r>
                        <a:rPr lang="fa-IR" sz="1600" dirty="0" smtClean="0">
                          <a:cs typeface="B Yekan" pitchFamily="2" charset="-78"/>
                        </a:rPr>
                        <a:t>21944</a:t>
                      </a:r>
                      <a:endParaRPr lang="en-US" sz="1600" dirty="0">
                        <a:cs typeface="B Yekan" pitchFamily="2" charset="-78"/>
                      </a:endParaRPr>
                    </a:p>
                  </a:txBody>
                  <a:tcPr anchor="ctr"/>
                </a:tc>
                <a:tc>
                  <a:txBody>
                    <a:bodyPr/>
                    <a:lstStyle/>
                    <a:p>
                      <a:pPr algn="ctr" rtl="1"/>
                      <a:r>
                        <a:rPr lang="fa-IR" sz="1600" dirty="0" smtClean="0">
                          <a:cs typeface="B Yekan" pitchFamily="2" charset="-78"/>
                        </a:rPr>
                        <a:t>1173</a:t>
                      </a:r>
                      <a:endParaRPr lang="en-US" sz="1600" dirty="0">
                        <a:cs typeface="B Yekan" pitchFamily="2" charset="-78"/>
                      </a:endParaRPr>
                    </a:p>
                  </a:txBody>
                  <a:tcPr anchor="ctr"/>
                </a:tc>
                <a:tc>
                  <a:txBody>
                    <a:bodyPr/>
                    <a:lstStyle/>
                    <a:p>
                      <a:pPr algn="ctr" rtl="1"/>
                      <a:r>
                        <a:rPr lang="fa-IR" sz="1600" dirty="0" smtClean="0">
                          <a:cs typeface="B Yekan" pitchFamily="2" charset="-78"/>
                        </a:rPr>
                        <a:t>سنگ فلز جوش خاكستر</a:t>
                      </a:r>
                      <a:endParaRPr lang="en-US" sz="1600" dirty="0">
                        <a:cs typeface="B Yekan" pitchFamily="2" charset="-78"/>
                      </a:endParaRPr>
                    </a:p>
                  </a:txBody>
                  <a:tcPr anchor="b"/>
                </a:tc>
                <a:tc>
                  <a:txBody>
                    <a:bodyPr/>
                    <a:lstStyle/>
                    <a:p>
                      <a:pPr algn="ctr" rtl="1"/>
                      <a:r>
                        <a:rPr lang="fa-IR" sz="1600" dirty="0" smtClean="0">
                          <a:cs typeface="B Yekan" pitchFamily="2" charset="-78"/>
                        </a:rPr>
                        <a:t>26</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4</a:t>
                      </a:r>
                      <a:endParaRPr lang="en-US" sz="1600" dirty="0">
                        <a:cs typeface="B Yekan" pitchFamily="2" charset="-78"/>
                      </a:endParaRPr>
                    </a:p>
                  </a:txBody>
                  <a:tcPr anchor="ctr"/>
                </a:tc>
                <a:tc>
                  <a:txBody>
                    <a:bodyPr/>
                    <a:lstStyle/>
                    <a:p>
                      <a:pPr algn="ctr" rtl="1"/>
                      <a:r>
                        <a:rPr lang="fa-IR" sz="1600" dirty="0" smtClean="0">
                          <a:cs typeface="B Yekan" pitchFamily="2" charset="-78"/>
                        </a:rPr>
                        <a:t>3</a:t>
                      </a:r>
                      <a:endParaRPr lang="en-US" sz="1600" dirty="0">
                        <a:cs typeface="B Yekan" pitchFamily="2" charset="-78"/>
                      </a:endParaRPr>
                    </a:p>
                  </a:txBody>
                  <a:tcPr anchor="ctr"/>
                </a:tc>
                <a:tc>
                  <a:txBody>
                    <a:bodyPr/>
                    <a:lstStyle/>
                    <a:p>
                      <a:pPr algn="ctr" rtl="1"/>
                      <a:r>
                        <a:rPr lang="fa-IR" sz="1600" dirty="0" smtClean="0">
                          <a:cs typeface="B Yekan" pitchFamily="2" charset="-78"/>
                        </a:rPr>
                        <a:t>2677</a:t>
                      </a:r>
                      <a:endParaRPr lang="en-US" sz="1600" dirty="0">
                        <a:cs typeface="B Yekan" pitchFamily="2" charset="-78"/>
                      </a:endParaRPr>
                    </a:p>
                  </a:txBody>
                  <a:tcPr anchor="ctr"/>
                </a:tc>
                <a:tc>
                  <a:txBody>
                    <a:bodyPr/>
                    <a:lstStyle/>
                    <a:p>
                      <a:pPr algn="ctr" rtl="1"/>
                      <a:r>
                        <a:rPr lang="fa-IR" sz="1600" dirty="0" smtClean="0">
                          <a:cs typeface="B Yekan" pitchFamily="2" charset="-78"/>
                        </a:rPr>
                        <a:t>1103</a:t>
                      </a:r>
                      <a:endParaRPr lang="en-US" sz="1600" dirty="0">
                        <a:cs typeface="B Yekan" pitchFamily="2" charset="-78"/>
                      </a:endParaRPr>
                    </a:p>
                  </a:txBody>
                  <a:tcPr anchor="ctr"/>
                </a:tc>
                <a:tc>
                  <a:txBody>
                    <a:bodyPr/>
                    <a:lstStyle/>
                    <a:p>
                      <a:pPr algn="ctr" rtl="1"/>
                      <a:r>
                        <a:rPr lang="fa-IR" sz="1600" dirty="0" smtClean="0">
                          <a:cs typeface="B Yekan" pitchFamily="2" charset="-78"/>
                        </a:rPr>
                        <a:t>كودها</a:t>
                      </a:r>
                      <a:endParaRPr lang="en-US" sz="1600" dirty="0">
                        <a:cs typeface="B Yekan" pitchFamily="2" charset="-78"/>
                      </a:endParaRPr>
                    </a:p>
                  </a:txBody>
                  <a:tcPr anchor="b"/>
                </a:tc>
                <a:tc>
                  <a:txBody>
                    <a:bodyPr/>
                    <a:lstStyle/>
                    <a:p>
                      <a:pPr algn="ctr" rtl="1"/>
                      <a:r>
                        <a:rPr lang="fa-IR" sz="1600" dirty="0" smtClean="0">
                          <a:cs typeface="B Yekan" pitchFamily="2" charset="-78"/>
                        </a:rPr>
                        <a:t>31</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3</a:t>
                      </a:r>
                      <a:endParaRPr lang="en-US" sz="1600" dirty="0">
                        <a:cs typeface="B Yekan" pitchFamily="2" charset="-78"/>
                      </a:endParaRPr>
                    </a:p>
                  </a:txBody>
                  <a:tcPr anchor="ctr"/>
                </a:tc>
                <a:tc>
                  <a:txBody>
                    <a:bodyPr/>
                    <a:lstStyle/>
                    <a:p>
                      <a:pPr algn="ctr" rtl="1"/>
                      <a:r>
                        <a:rPr lang="fa-IR" sz="1600" dirty="0" smtClean="0">
                          <a:cs typeface="B Yekan" pitchFamily="2" charset="-78"/>
                        </a:rPr>
                        <a:t>1463</a:t>
                      </a:r>
                      <a:endParaRPr lang="en-US" sz="1600" dirty="0">
                        <a:cs typeface="B Yekan" pitchFamily="2" charset="-78"/>
                      </a:endParaRPr>
                    </a:p>
                  </a:txBody>
                  <a:tcPr anchor="ctr"/>
                </a:tc>
                <a:tc>
                  <a:txBody>
                    <a:bodyPr/>
                    <a:lstStyle/>
                    <a:p>
                      <a:pPr algn="ctr" rtl="1"/>
                      <a:r>
                        <a:rPr lang="fa-IR" sz="1600" dirty="0" smtClean="0">
                          <a:cs typeface="B Yekan" pitchFamily="2" charset="-78"/>
                        </a:rPr>
                        <a:t>1067</a:t>
                      </a:r>
                      <a:endParaRPr lang="en-US" sz="1600" dirty="0">
                        <a:cs typeface="B Yekan" pitchFamily="2" charset="-78"/>
                      </a:endParaRPr>
                    </a:p>
                  </a:txBody>
                  <a:tcPr anchor="ctr"/>
                </a:tc>
                <a:tc>
                  <a:txBody>
                    <a:bodyPr/>
                    <a:lstStyle/>
                    <a:p>
                      <a:pPr algn="ctr" rtl="1"/>
                      <a:r>
                        <a:rPr lang="fa-IR" sz="1600" dirty="0" smtClean="0">
                          <a:cs typeface="B Yekan" pitchFamily="2" charset="-78"/>
                        </a:rPr>
                        <a:t>چدن ،آهن و</a:t>
                      </a:r>
                      <a:r>
                        <a:rPr lang="fa-IR" sz="1600" baseline="0" dirty="0" smtClean="0">
                          <a:cs typeface="B Yekan" pitchFamily="2" charset="-78"/>
                        </a:rPr>
                        <a:t> فولاد</a:t>
                      </a:r>
                      <a:endParaRPr lang="en-US" sz="1600" dirty="0">
                        <a:cs typeface="B Yekan" pitchFamily="2" charset="-78"/>
                      </a:endParaRPr>
                    </a:p>
                  </a:txBody>
                  <a:tcPr anchor="b"/>
                </a:tc>
                <a:tc>
                  <a:txBody>
                    <a:bodyPr/>
                    <a:lstStyle/>
                    <a:p>
                      <a:pPr algn="ctr" rtl="1"/>
                      <a:r>
                        <a:rPr lang="fa-IR" sz="1600" dirty="0" smtClean="0">
                          <a:cs typeface="B Yekan" pitchFamily="2" charset="-78"/>
                        </a:rPr>
                        <a:t>72</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0</a:t>
                      </a:r>
                      <a:endParaRPr lang="en-US" sz="1600" dirty="0">
                        <a:cs typeface="B Yekan" pitchFamily="2" charset="-78"/>
                      </a:endParaRPr>
                    </a:p>
                  </a:txBody>
                  <a:tcPr anchor="ctr"/>
                </a:tc>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60</a:t>
                      </a:r>
                      <a:endParaRPr lang="en-US" sz="1600" dirty="0">
                        <a:cs typeface="B Yekan" pitchFamily="2" charset="-78"/>
                      </a:endParaRPr>
                    </a:p>
                  </a:txBody>
                  <a:tcPr anchor="ctr"/>
                </a:tc>
                <a:tc>
                  <a:txBody>
                    <a:bodyPr/>
                    <a:lstStyle/>
                    <a:p>
                      <a:pPr algn="ctr" rtl="1"/>
                      <a:r>
                        <a:rPr lang="fa-IR" sz="1600" dirty="0" smtClean="0">
                          <a:cs typeface="B Yekan" pitchFamily="2" charset="-78"/>
                        </a:rPr>
                        <a:t>828</a:t>
                      </a:r>
                      <a:endParaRPr lang="en-US" sz="1600" dirty="0">
                        <a:cs typeface="B Yekan" pitchFamily="2" charset="-78"/>
                      </a:endParaRPr>
                    </a:p>
                  </a:txBody>
                  <a:tcPr anchor="ctr"/>
                </a:tc>
                <a:tc>
                  <a:txBody>
                    <a:bodyPr/>
                    <a:lstStyle/>
                    <a:p>
                      <a:pPr algn="ctr" rtl="1"/>
                      <a:r>
                        <a:rPr lang="fa-IR" sz="1600" dirty="0" smtClean="0">
                          <a:cs typeface="B Yekan" pitchFamily="2" charset="-78"/>
                        </a:rPr>
                        <a:t>فرش( دستباف و ماشيني)</a:t>
                      </a:r>
                      <a:endParaRPr lang="en-US" sz="1600" dirty="0">
                        <a:cs typeface="B Yekan" pitchFamily="2" charset="-78"/>
                      </a:endParaRPr>
                    </a:p>
                  </a:txBody>
                  <a:tcPr anchor="b"/>
                </a:tc>
                <a:tc>
                  <a:txBody>
                    <a:bodyPr/>
                    <a:lstStyle/>
                    <a:p>
                      <a:pPr algn="ctr" rtl="1"/>
                      <a:r>
                        <a:rPr lang="fa-IR" sz="1600" dirty="0" smtClean="0">
                          <a:cs typeface="B Yekan" pitchFamily="2" charset="-78"/>
                        </a:rPr>
                        <a:t>57</a:t>
                      </a:r>
                      <a:endParaRPr lang="en-US" sz="1600" dirty="0">
                        <a:cs typeface="B Yekan" pitchFamily="2" charset="-78"/>
                      </a:endParaRPr>
                    </a:p>
                  </a:txBody>
                  <a:tcPr anchor="b"/>
                </a:tc>
              </a:tr>
            </a:tbl>
          </a:graphicData>
        </a:graphic>
      </p:graphicFrame>
      <p:sp>
        <p:nvSpPr>
          <p:cNvPr id="6" name="Footer Placeholder 5"/>
          <p:cNvSpPr>
            <a:spLocks noGrp="1"/>
          </p:cNvSpPr>
          <p:nvPr>
            <p:ph type="ftr" sz="quarter" idx="11"/>
          </p:nvPr>
        </p:nvSpPr>
        <p:spPr/>
        <p:txBody>
          <a:bodyPr/>
          <a:lstStyle/>
          <a:p>
            <a:pPr>
              <a:defRPr/>
            </a:pPr>
            <a:r>
              <a:rPr lang="fa-IR" dirty="0">
                <a:cs typeface="B Lotus" pitchFamily="2" charset="-78"/>
              </a:rPr>
              <a:t>اداره كل گمرك اصفهان</a:t>
            </a:r>
            <a:endParaRPr lang="en-US" dirty="0">
              <a:cs typeface="B Lotus" pitchFamily="2" charset="-78"/>
            </a:endParaRPr>
          </a:p>
        </p:txBody>
      </p:sp>
      <p:sp>
        <p:nvSpPr>
          <p:cNvPr id="5" name="Slide Number Placeholder 4"/>
          <p:cNvSpPr>
            <a:spLocks noGrp="1"/>
          </p:cNvSpPr>
          <p:nvPr>
            <p:ph type="sldNum" sz="quarter" idx="12"/>
          </p:nvPr>
        </p:nvSpPr>
        <p:spPr/>
        <p:txBody>
          <a:bodyPr/>
          <a:lstStyle/>
          <a:p>
            <a:pPr>
              <a:defRPr/>
            </a:pPr>
            <a:fld id="{AFD0C2B4-0C94-483F-B5B1-56418E407D43}" type="slidenum">
              <a:rPr lang="en-US" smtClean="0">
                <a:cs typeface="B Lotus" pitchFamily="2" charset="-78"/>
              </a:rPr>
              <a:pPr>
                <a:defRPr/>
              </a:pPr>
              <a:t>16</a:t>
            </a:fld>
            <a:endParaRPr lang="en-US" dirty="0">
              <a:cs typeface="B Lotus" pitchFamily="2" charset="-78"/>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15962"/>
          </a:xfrm>
        </p:spPr>
        <p:txBody>
          <a:bodyPr/>
          <a:lstStyle/>
          <a:p>
            <a:pPr rtl="1" eaLnBrk="1" hangingPunct="1"/>
            <a:r>
              <a:rPr lang="en-US" sz="4000" dirty="0" smtClean="0">
                <a:cs typeface="B Jadid" pitchFamily="2" charset="-78"/>
              </a:rPr>
              <a:t> </a:t>
            </a:r>
            <a:r>
              <a:rPr lang="fa-IR" sz="4000" dirty="0" smtClean="0">
                <a:cs typeface="B Jadid" pitchFamily="2" charset="-78"/>
              </a:rPr>
              <a:t> فصول عمده وارداتي كشور</a:t>
            </a:r>
            <a:endParaRPr lang="en-US" sz="4000" dirty="0" smtClean="0">
              <a:cs typeface="B Jadid" pitchFamily="2" charset="-78"/>
            </a:endParaRPr>
          </a:p>
        </p:txBody>
      </p:sp>
      <p:graphicFrame>
        <p:nvGraphicFramePr>
          <p:cNvPr id="4" name="Content Placeholder 3"/>
          <p:cNvGraphicFramePr>
            <a:graphicFrameLocks noGrp="1"/>
          </p:cNvGraphicFramePr>
          <p:nvPr>
            <p:ph idx="1"/>
          </p:nvPr>
        </p:nvGraphicFramePr>
        <p:xfrm>
          <a:off x="304800" y="1066796"/>
          <a:ext cx="8590281" cy="5257803"/>
        </p:xfrm>
        <a:graphic>
          <a:graphicData uri="http://schemas.openxmlformats.org/drawingml/2006/table">
            <a:tbl>
              <a:tblPr firstRow="1" bandRow="1">
                <a:tableStyleId>{85BE263C-DBD7-4A20-BB59-AAB30ACAA65A}</a:tableStyleId>
              </a:tblPr>
              <a:tblGrid>
                <a:gridCol w="990600"/>
                <a:gridCol w="1371600"/>
                <a:gridCol w="1219200"/>
                <a:gridCol w="1447800"/>
                <a:gridCol w="2951480"/>
                <a:gridCol w="609601"/>
              </a:tblGrid>
              <a:tr h="892763">
                <a:tc>
                  <a:txBody>
                    <a:bodyPr/>
                    <a:lstStyle/>
                    <a:p>
                      <a:pPr algn="ctr" rtl="1"/>
                      <a:r>
                        <a:rPr lang="fa-IR" sz="1600" b="0" dirty="0" smtClean="0">
                          <a:cs typeface="B Yekan" pitchFamily="2" charset="-78"/>
                        </a:rPr>
                        <a:t>سهم وزني</a:t>
                      </a:r>
                      <a:endParaRPr lang="en-US" sz="1600" b="0" dirty="0">
                        <a:cs typeface="B Yekan" pitchFamily="2" charset="-78"/>
                      </a:endParaRPr>
                    </a:p>
                  </a:txBody>
                  <a:tcPr anchor="ctr"/>
                </a:tc>
                <a:tc>
                  <a:txBody>
                    <a:bodyPr/>
                    <a:lstStyle/>
                    <a:p>
                      <a:pPr algn="ctr" rtl="1"/>
                      <a:r>
                        <a:rPr lang="fa-IR" sz="1600" b="0" dirty="0" smtClean="0">
                          <a:cs typeface="B Yekan" pitchFamily="2" charset="-78"/>
                        </a:rPr>
                        <a:t>سهم ارزشي</a:t>
                      </a:r>
                      <a:endParaRPr lang="en-US" sz="1600" b="0" dirty="0">
                        <a:cs typeface="B Yekan" pitchFamily="2" charset="-78"/>
                      </a:endParaRPr>
                    </a:p>
                  </a:txBody>
                  <a:tcPr anchor="ctr"/>
                </a:tc>
                <a:tc>
                  <a:txBody>
                    <a:bodyPr/>
                    <a:lstStyle/>
                    <a:p>
                      <a:pPr algn="ctr" rtl="1"/>
                      <a:r>
                        <a:rPr lang="fa-IR" sz="1600" b="0" dirty="0" smtClean="0">
                          <a:cs typeface="B Yekan" pitchFamily="2" charset="-78"/>
                        </a:rPr>
                        <a:t>وزن</a:t>
                      </a:r>
                    </a:p>
                    <a:p>
                      <a:pPr algn="ctr" rtl="1"/>
                      <a:r>
                        <a:rPr lang="fa-IR" sz="1600" b="0" dirty="0" smtClean="0">
                          <a:cs typeface="B Yekan" pitchFamily="2" charset="-78"/>
                        </a:rPr>
                        <a:t>(هزارتن)</a:t>
                      </a:r>
                      <a:endParaRPr lang="en-US" sz="1600" b="0" dirty="0">
                        <a:cs typeface="B Yekan" pitchFamily="2" charset="-78"/>
                      </a:endParaRPr>
                    </a:p>
                  </a:txBody>
                  <a:tcPr anchor="ctr"/>
                </a:tc>
                <a:tc>
                  <a:txBody>
                    <a:bodyPr/>
                    <a:lstStyle/>
                    <a:p>
                      <a:pPr algn="ctr" rtl="1"/>
                      <a:r>
                        <a:rPr lang="fa-IR" sz="1600" b="0" dirty="0" smtClean="0">
                          <a:cs typeface="B Yekan" pitchFamily="2" charset="-78"/>
                        </a:rPr>
                        <a:t>ارزش</a:t>
                      </a:r>
                    </a:p>
                    <a:p>
                      <a:pPr algn="ctr" rtl="1"/>
                      <a:r>
                        <a:rPr lang="fa-IR" sz="1600" b="0" dirty="0" smtClean="0">
                          <a:cs typeface="B Yekan" pitchFamily="2" charset="-78"/>
                        </a:rPr>
                        <a:t>(ميليون دلار)</a:t>
                      </a:r>
                      <a:endParaRPr lang="en-US" sz="1600" b="0" dirty="0">
                        <a:cs typeface="B Yekan" pitchFamily="2" charset="-78"/>
                      </a:endParaRPr>
                    </a:p>
                  </a:txBody>
                  <a:tcPr anchor="ctr"/>
                </a:tc>
                <a:tc>
                  <a:txBody>
                    <a:bodyPr/>
                    <a:lstStyle/>
                    <a:p>
                      <a:pPr algn="ctr" rtl="1"/>
                      <a:r>
                        <a:rPr lang="fa-IR" sz="1600" b="0" dirty="0" smtClean="0">
                          <a:cs typeface="B Yekan" pitchFamily="2" charset="-78"/>
                        </a:rPr>
                        <a:t>شرح</a:t>
                      </a:r>
                      <a:endParaRPr lang="en-US" sz="1600" b="0" dirty="0">
                        <a:cs typeface="B Yekan" pitchFamily="2" charset="-78"/>
                      </a:endParaRPr>
                    </a:p>
                  </a:txBody>
                  <a:tcPr anchor="ctr"/>
                </a:tc>
                <a:tc>
                  <a:txBody>
                    <a:bodyPr/>
                    <a:lstStyle/>
                    <a:p>
                      <a:pPr algn="ctr" rtl="1"/>
                      <a:r>
                        <a:rPr lang="fa-IR" sz="1600" b="0" dirty="0" smtClean="0">
                          <a:cs typeface="B Yekan" pitchFamily="2" charset="-78"/>
                        </a:rPr>
                        <a:t>فصل</a:t>
                      </a:r>
                      <a:endParaRPr lang="en-US" sz="1600" b="0" dirty="0">
                        <a:cs typeface="B Yekan" pitchFamily="2" charset="-78"/>
                      </a:endParaRPr>
                    </a:p>
                  </a:txBody>
                  <a:tcPr anchor="ctr"/>
                </a:tc>
              </a:tr>
              <a:tr h="436504">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27</a:t>
                      </a:r>
                      <a:endParaRPr lang="en-US" sz="1600" dirty="0">
                        <a:cs typeface="B Yekan" pitchFamily="2" charset="-78"/>
                      </a:endParaRPr>
                    </a:p>
                  </a:txBody>
                  <a:tcPr anchor="ctr"/>
                </a:tc>
                <a:tc>
                  <a:txBody>
                    <a:bodyPr/>
                    <a:lstStyle/>
                    <a:p>
                      <a:pPr algn="ctr" rtl="1"/>
                      <a:r>
                        <a:rPr lang="fa-IR" sz="1600" dirty="0" smtClean="0">
                          <a:cs typeface="B Yekan" pitchFamily="2" charset="-78"/>
                        </a:rPr>
                        <a:t>933</a:t>
                      </a:r>
                      <a:endParaRPr lang="en-US" sz="1600" dirty="0">
                        <a:cs typeface="B Yekan" pitchFamily="2" charset="-78"/>
                      </a:endParaRPr>
                    </a:p>
                  </a:txBody>
                  <a:tcPr anchor="ctr"/>
                </a:tc>
                <a:tc>
                  <a:txBody>
                    <a:bodyPr/>
                    <a:lstStyle/>
                    <a:p>
                      <a:pPr algn="ctr" rtl="1"/>
                      <a:r>
                        <a:rPr lang="fa-IR" sz="1600" dirty="0" smtClean="0">
                          <a:cs typeface="B Yekan" pitchFamily="2" charset="-78"/>
                        </a:rPr>
                        <a:t>8687</a:t>
                      </a:r>
                      <a:endParaRPr lang="en-US" sz="1600" dirty="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ماشين</a:t>
                      </a:r>
                      <a:r>
                        <a:rPr lang="fa-IR" sz="1600" baseline="0" dirty="0" smtClean="0">
                          <a:cs typeface="B Yekan" pitchFamily="2" charset="-78"/>
                        </a:rPr>
                        <a:t> آلات صنعتي و مكانيكي</a:t>
                      </a:r>
                      <a:endParaRPr lang="en-US" sz="1600" dirty="0" smtClean="0">
                        <a:cs typeface="B Yekan" pitchFamily="2" charset="-78"/>
                      </a:endParaRPr>
                    </a:p>
                  </a:txBody>
                  <a:tcPr anchor="b"/>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84</a:t>
                      </a:r>
                      <a:endParaRPr lang="en-US" sz="1600" dirty="0" smtClean="0">
                        <a:cs typeface="B Yekan" pitchFamily="2" charset="-78"/>
                      </a:endParaRPr>
                    </a:p>
                  </a:txBody>
                  <a:tcPr anchor="b"/>
                </a:tc>
              </a:tr>
              <a:tr h="436504">
                <a:tc>
                  <a:txBody>
                    <a:bodyPr/>
                    <a:lstStyle/>
                    <a:p>
                      <a:pPr algn="ctr" rtl="1"/>
                      <a:r>
                        <a:rPr lang="fa-IR" sz="1600" dirty="0" smtClean="0">
                          <a:cs typeface="B Yekan" pitchFamily="2" charset="-78"/>
                        </a:rPr>
                        <a:t>45</a:t>
                      </a:r>
                      <a:endParaRPr lang="en-US" sz="1600" dirty="0">
                        <a:cs typeface="B Yekan" pitchFamily="2" charset="-78"/>
                      </a:endParaRPr>
                    </a:p>
                  </a:txBody>
                  <a:tcPr anchor="ctr"/>
                </a:tc>
                <a:tc>
                  <a:txBody>
                    <a:bodyPr/>
                    <a:lstStyle/>
                    <a:p>
                      <a:pPr algn="ctr" rtl="1"/>
                      <a:r>
                        <a:rPr lang="fa-IR" sz="1600" dirty="0" smtClean="0">
                          <a:cs typeface="B Yekan" pitchFamily="2" charset="-78"/>
                        </a:rPr>
                        <a:t>20</a:t>
                      </a:r>
                      <a:endParaRPr lang="en-US" sz="1600" dirty="0">
                        <a:cs typeface="B Yekan" pitchFamily="2" charset="-78"/>
                      </a:endParaRPr>
                    </a:p>
                  </a:txBody>
                  <a:tcPr anchor="ctr"/>
                </a:tc>
                <a:tc>
                  <a:txBody>
                    <a:bodyPr/>
                    <a:lstStyle/>
                    <a:p>
                      <a:pPr algn="ctr" rtl="1"/>
                      <a:r>
                        <a:rPr lang="fa-IR" sz="1600" dirty="0" smtClean="0">
                          <a:cs typeface="B Yekan" pitchFamily="2" charset="-78"/>
                        </a:rPr>
                        <a:t>14572</a:t>
                      </a:r>
                      <a:endParaRPr lang="en-US" sz="1600" dirty="0">
                        <a:cs typeface="B Yekan" pitchFamily="2" charset="-78"/>
                      </a:endParaRPr>
                    </a:p>
                  </a:txBody>
                  <a:tcPr anchor="ctr"/>
                </a:tc>
                <a:tc>
                  <a:txBody>
                    <a:bodyPr/>
                    <a:lstStyle/>
                    <a:p>
                      <a:pPr algn="ctr" rtl="1"/>
                      <a:r>
                        <a:rPr lang="fa-IR" sz="1600" dirty="0" smtClean="0">
                          <a:cs typeface="B Yekan" pitchFamily="2" charset="-78"/>
                        </a:rPr>
                        <a:t>6343</a:t>
                      </a:r>
                      <a:endParaRPr lang="en-US" sz="1600" dirty="0">
                        <a:cs typeface="B Yekan" pitchFamily="2" charset="-78"/>
                      </a:endParaRPr>
                    </a:p>
                  </a:txBody>
                  <a:tcPr anchor="ctr"/>
                </a:tc>
                <a:tc>
                  <a:txBody>
                    <a:bodyPr/>
                    <a:lstStyle/>
                    <a:p>
                      <a:pPr algn="ctr" rtl="1"/>
                      <a:r>
                        <a:rPr lang="fa-IR" sz="1600" dirty="0" smtClean="0">
                          <a:cs typeface="B Yekan" pitchFamily="2" charset="-78"/>
                        </a:rPr>
                        <a:t>غلات</a:t>
                      </a:r>
                      <a:endParaRPr lang="en-US" sz="1600" dirty="0">
                        <a:cs typeface="B Yekan" pitchFamily="2" charset="-78"/>
                      </a:endParaRPr>
                    </a:p>
                  </a:txBody>
                  <a:tcPr anchor="b"/>
                </a:tc>
                <a:tc>
                  <a:txBody>
                    <a:bodyPr/>
                    <a:lstStyle/>
                    <a:p>
                      <a:pPr algn="ctr" rtl="1"/>
                      <a:r>
                        <a:rPr lang="fa-IR" sz="1600" dirty="0" smtClean="0">
                          <a:cs typeface="B Yekan" pitchFamily="2" charset="-78"/>
                        </a:rPr>
                        <a:t>10</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20</a:t>
                      </a:r>
                      <a:endParaRPr lang="en-US" sz="1600" dirty="0">
                        <a:cs typeface="B Yekan" pitchFamily="2" charset="-78"/>
                      </a:endParaRPr>
                    </a:p>
                  </a:txBody>
                  <a:tcPr anchor="ctr"/>
                </a:tc>
                <a:tc>
                  <a:txBody>
                    <a:bodyPr/>
                    <a:lstStyle/>
                    <a:p>
                      <a:pPr algn="ctr" rtl="1"/>
                      <a:r>
                        <a:rPr lang="fa-IR" sz="1600" dirty="0" smtClean="0">
                          <a:cs typeface="B Yekan" pitchFamily="2" charset="-78"/>
                        </a:rPr>
                        <a:t>16</a:t>
                      </a:r>
                      <a:endParaRPr lang="en-US" sz="1600" dirty="0">
                        <a:cs typeface="B Yekan" pitchFamily="2" charset="-78"/>
                      </a:endParaRPr>
                    </a:p>
                  </a:txBody>
                  <a:tcPr anchor="ctr"/>
                </a:tc>
                <a:tc>
                  <a:txBody>
                    <a:bodyPr/>
                    <a:lstStyle/>
                    <a:p>
                      <a:pPr algn="ctr" rtl="1"/>
                      <a:r>
                        <a:rPr lang="fa-IR" sz="1600" dirty="0" smtClean="0">
                          <a:cs typeface="B Yekan" pitchFamily="2" charset="-78"/>
                        </a:rPr>
                        <a:t>6475</a:t>
                      </a:r>
                      <a:endParaRPr lang="en-US" sz="1600" dirty="0">
                        <a:cs typeface="B Yekan" pitchFamily="2" charset="-78"/>
                      </a:endParaRPr>
                    </a:p>
                  </a:txBody>
                  <a:tcPr anchor="ctr"/>
                </a:tc>
                <a:tc>
                  <a:txBody>
                    <a:bodyPr/>
                    <a:lstStyle/>
                    <a:p>
                      <a:pPr algn="ctr" rtl="1"/>
                      <a:r>
                        <a:rPr lang="fa-IR" sz="1600" dirty="0" smtClean="0">
                          <a:cs typeface="B Yekan" pitchFamily="2" charset="-78"/>
                        </a:rPr>
                        <a:t>5290</a:t>
                      </a:r>
                      <a:endParaRPr lang="en-US" sz="1600" dirty="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چدن آهن فولاد</a:t>
                      </a:r>
                      <a:endParaRPr lang="en-US" sz="1600" dirty="0" smtClean="0">
                        <a:cs typeface="B Yekan" pitchFamily="2" charset="-78"/>
                      </a:endParaRPr>
                    </a:p>
                  </a:txBody>
                  <a:tcPr anchor="b"/>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72</a:t>
                      </a:r>
                      <a:endParaRPr lang="en-US" sz="1600" dirty="0" smtClean="0">
                        <a:cs typeface="B Yekan" pitchFamily="2" charset="-78"/>
                      </a:endParaRPr>
                    </a:p>
                  </a:txBody>
                  <a:tcPr anchor="b"/>
                </a:tc>
              </a:tr>
              <a:tr h="436504">
                <a:tc>
                  <a:txBody>
                    <a:bodyPr/>
                    <a:lstStyle/>
                    <a:p>
                      <a:pPr algn="ctr" rtl="1"/>
                      <a:r>
                        <a:rPr lang="fa-IR" sz="1600" dirty="0" smtClean="0">
                          <a:cs typeface="B Yekan" pitchFamily="2" charset="-78"/>
                        </a:rPr>
                        <a:t>1</a:t>
                      </a:r>
                      <a:endParaRPr lang="en-US" sz="1600" dirty="0">
                        <a:cs typeface="B Yekan" pitchFamily="2" charset="-78"/>
                      </a:endParaRPr>
                    </a:p>
                  </a:txBody>
                  <a:tcPr anchor="ctr"/>
                </a:tc>
                <a:tc>
                  <a:txBody>
                    <a:bodyPr/>
                    <a:lstStyle/>
                    <a:p>
                      <a:pPr algn="ctr" rtl="1"/>
                      <a:r>
                        <a:rPr lang="fa-IR" sz="1600" dirty="0" smtClean="0">
                          <a:cs typeface="B Yekan" pitchFamily="2" charset="-78"/>
                        </a:rPr>
                        <a:t>11</a:t>
                      </a:r>
                      <a:endParaRPr lang="en-US" sz="1600" dirty="0">
                        <a:cs typeface="B Yekan" pitchFamily="2" charset="-78"/>
                      </a:endParaRPr>
                    </a:p>
                  </a:txBody>
                  <a:tcPr anchor="ctr"/>
                </a:tc>
                <a:tc>
                  <a:txBody>
                    <a:bodyPr/>
                    <a:lstStyle/>
                    <a:p>
                      <a:pPr algn="ctr" rtl="1"/>
                      <a:r>
                        <a:rPr lang="fa-IR" sz="1600" dirty="0" smtClean="0">
                          <a:cs typeface="B Yekan" pitchFamily="2" charset="-78"/>
                        </a:rPr>
                        <a:t>399</a:t>
                      </a:r>
                      <a:endParaRPr lang="en-US" sz="1600" dirty="0">
                        <a:cs typeface="B Yekan" pitchFamily="2" charset="-78"/>
                      </a:endParaRPr>
                    </a:p>
                  </a:txBody>
                  <a:tcPr anchor="ctr"/>
                </a:tc>
                <a:tc>
                  <a:txBody>
                    <a:bodyPr/>
                    <a:lstStyle/>
                    <a:p>
                      <a:pPr algn="ctr" rtl="1"/>
                      <a:r>
                        <a:rPr lang="fa-IR" sz="1600" dirty="0" smtClean="0">
                          <a:cs typeface="B Yekan" pitchFamily="2" charset="-78"/>
                        </a:rPr>
                        <a:t>3632</a:t>
                      </a:r>
                      <a:endParaRPr lang="en-US" sz="1600" dirty="0">
                        <a:cs typeface="B Yekan" pitchFamily="2" charset="-78"/>
                      </a:endParaRPr>
                    </a:p>
                  </a:txBody>
                  <a:tcPr anchor="ctr"/>
                </a:tc>
                <a:tc>
                  <a:txBody>
                    <a:bodyPr/>
                    <a:lstStyle/>
                    <a:p>
                      <a:pPr algn="ctr" rtl="1"/>
                      <a:r>
                        <a:rPr lang="fa-IR" sz="1600" dirty="0" smtClean="0">
                          <a:cs typeface="B Yekan" pitchFamily="2" charset="-78"/>
                        </a:rPr>
                        <a:t>ماشين آلات برقي و اجزا آن</a:t>
                      </a:r>
                      <a:endParaRPr lang="en-US" sz="1600" dirty="0">
                        <a:cs typeface="B Yekan" pitchFamily="2" charset="-78"/>
                      </a:endParaRPr>
                    </a:p>
                  </a:txBody>
                  <a:tcPr anchor="b"/>
                </a:tc>
                <a:tc>
                  <a:txBody>
                    <a:bodyPr/>
                    <a:lstStyle/>
                    <a:p>
                      <a:pPr algn="ctr" rtl="1"/>
                      <a:r>
                        <a:rPr lang="fa-IR" sz="1600" dirty="0" smtClean="0">
                          <a:cs typeface="B Yekan" pitchFamily="2" charset="-78"/>
                        </a:rPr>
                        <a:t>85</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1</a:t>
                      </a:r>
                      <a:endParaRPr lang="en-US" sz="1600" dirty="0">
                        <a:cs typeface="B Yekan" pitchFamily="2" charset="-78"/>
                      </a:endParaRPr>
                    </a:p>
                  </a:txBody>
                  <a:tcPr anchor="ctr"/>
                </a:tc>
                <a:tc>
                  <a:txBody>
                    <a:bodyPr/>
                    <a:lstStyle/>
                    <a:p>
                      <a:pPr algn="ctr" rtl="1"/>
                      <a:r>
                        <a:rPr lang="fa-IR" sz="1600" dirty="0" smtClean="0">
                          <a:cs typeface="B Yekan" pitchFamily="2" charset="-78"/>
                        </a:rPr>
                        <a:t>7</a:t>
                      </a:r>
                      <a:endParaRPr lang="en-US" sz="1600" dirty="0">
                        <a:cs typeface="B Yekan" pitchFamily="2" charset="-78"/>
                      </a:endParaRPr>
                    </a:p>
                  </a:txBody>
                  <a:tcPr anchor="ctr"/>
                </a:tc>
                <a:tc>
                  <a:txBody>
                    <a:bodyPr/>
                    <a:lstStyle/>
                    <a:p>
                      <a:pPr algn="ctr" rtl="1"/>
                      <a:r>
                        <a:rPr lang="fa-IR" sz="1600" dirty="0" smtClean="0">
                          <a:cs typeface="B Yekan" pitchFamily="2" charset="-78"/>
                        </a:rPr>
                        <a:t>262</a:t>
                      </a:r>
                      <a:endParaRPr lang="en-US" sz="1600" dirty="0">
                        <a:cs typeface="B Yekan" pitchFamily="2" charset="-78"/>
                      </a:endParaRPr>
                    </a:p>
                  </a:txBody>
                  <a:tcPr anchor="ctr"/>
                </a:tc>
                <a:tc>
                  <a:txBody>
                    <a:bodyPr/>
                    <a:lstStyle/>
                    <a:p>
                      <a:pPr algn="ctr" rtl="1"/>
                      <a:r>
                        <a:rPr lang="fa-IR" sz="1600" dirty="0" smtClean="0">
                          <a:cs typeface="B Yekan" pitchFamily="2" charset="-78"/>
                        </a:rPr>
                        <a:t>2224</a:t>
                      </a:r>
                      <a:endParaRPr lang="en-US" sz="1600" dirty="0">
                        <a:cs typeface="B Yekan" pitchFamily="2" charset="-78"/>
                      </a:endParaRPr>
                    </a:p>
                  </a:txBody>
                  <a:tcPr anchor="ctr"/>
                </a:tc>
                <a:tc>
                  <a:txBody>
                    <a:bodyPr/>
                    <a:lstStyle/>
                    <a:p>
                      <a:pPr algn="ctr" rtl="1"/>
                      <a:r>
                        <a:rPr lang="fa-IR" sz="1600" dirty="0" smtClean="0">
                          <a:cs typeface="B Yekan" pitchFamily="2" charset="-78"/>
                        </a:rPr>
                        <a:t>وسايل نقليه زميني</a:t>
                      </a:r>
                      <a:endParaRPr lang="en-US" sz="1600" dirty="0">
                        <a:cs typeface="B Yekan" pitchFamily="2" charset="-78"/>
                      </a:endParaRPr>
                    </a:p>
                  </a:txBody>
                  <a:tcPr anchor="b"/>
                </a:tc>
                <a:tc>
                  <a:txBody>
                    <a:bodyPr/>
                    <a:lstStyle/>
                    <a:p>
                      <a:pPr algn="ctr" rtl="1"/>
                      <a:r>
                        <a:rPr lang="fa-IR" sz="1600" dirty="0" smtClean="0">
                          <a:cs typeface="B Yekan" pitchFamily="2" charset="-78"/>
                        </a:rPr>
                        <a:t>87</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3</a:t>
                      </a:r>
                      <a:endParaRPr lang="en-US" sz="1600" dirty="0">
                        <a:cs typeface="B Yekan" pitchFamily="2" charset="-78"/>
                      </a:endParaRPr>
                    </a:p>
                  </a:txBody>
                  <a:tcPr anchor="ctr"/>
                </a:tc>
                <a:tc>
                  <a:txBody>
                    <a:bodyPr/>
                    <a:lstStyle/>
                    <a:p>
                      <a:pPr algn="ctr" rtl="1"/>
                      <a:r>
                        <a:rPr lang="fa-IR" sz="1600" dirty="0" smtClean="0">
                          <a:cs typeface="B Yekan" pitchFamily="2" charset="-78"/>
                        </a:rPr>
                        <a:t>7</a:t>
                      </a:r>
                      <a:endParaRPr lang="en-US" sz="1600" dirty="0">
                        <a:cs typeface="B Yekan" pitchFamily="2" charset="-78"/>
                      </a:endParaRPr>
                    </a:p>
                  </a:txBody>
                  <a:tcPr anchor="ctr"/>
                </a:tc>
                <a:tc>
                  <a:txBody>
                    <a:bodyPr/>
                    <a:lstStyle/>
                    <a:p>
                      <a:pPr algn="ctr" rtl="1"/>
                      <a:r>
                        <a:rPr lang="fa-IR" sz="1600" dirty="0" smtClean="0">
                          <a:cs typeface="B Yekan" pitchFamily="2" charset="-78"/>
                        </a:rPr>
                        <a:t>936</a:t>
                      </a:r>
                      <a:endParaRPr lang="en-US" sz="1600" dirty="0">
                        <a:cs typeface="B Yekan" pitchFamily="2" charset="-78"/>
                      </a:endParaRPr>
                    </a:p>
                  </a:txBody>
                  <a:tcPr anchor="ctr"/>
                </a:tc>
                <a:tc>
                  <a:txBody>
                    <a:bodyPr/>
                    <a:lstStyle/>
                    <a:p>
                      <a:pPr algn="ctr" rtl="1"/>
                      <a:r>
                        <a:rPr lang="fa-IR" sz="1600" dirty="0" smtClean="0">
                          <a:cs typeface="B Yekan" pitchFamily="2" charset="-78"/>
                        </a:rPr>
                        <a:t>2166</a:t>
                      </a:r>
                      <a:endParaRPr lang="en-US" sz="1600" dirty="0">
                        <a:cs typeface="B Yekan" pitchFamily="2" charset="-78"/>
                      </a:endParaRPr>
                    </a:p>
                  </a:txBody>
                  <a:tcPr anchor="ctr"/>
                </a:tc>
                <a:tc>
                  <a:txBody>
                    <a:bodyPr/>
                    <a:lstStyle/>
                    <a:p>
                      <a:pPr algn="ctr" rtl="1"/>
                      <a:r>
                        <a:rPr lang="fa-IR" sz="1600" dirty="0" smtClean="0">
                          <a:cs typeface="B Yekan" pitchFamily="2" charset="-78"/>
                        </a:rPr>
                        <a:t>مواد پلاستيكي و اشيا آن</a:t>
                      </a:r>
                      <a:endParaRPr lang="en-US" sz="1600" dirty="0">
                        <a:cs typeface="B Yekan" pitchFamily="2" charset="-78"/>
                      </a:endParaRPr>
                    </a:p>
                  </a:txBody>
                  <a:tcPr anchor="b"/>
                </a:tc>
                <a:tc>
                  <a:txBody>
                    <a:bodyPr/>
                    <a:lstStyle/>
                    <a:p>
                      <a:pPr algn="ctr" rtl="1"/>
                      <a:r>
                        <a:rPr lang="fa-IR" sz="1600" dirty="0" smtClean="0">
                          <a:cs typeface="B Yekan" pitchFamily="2" charset="-78"/>
                        </a:rPr>
                        <a:t>39</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5</a:t>
                      </a:r>
                      <a:endParaRPr lang="en-US" sz="1600" dirty="0">
                        <a:cs typeface="B Yekan" pitchFamily="2" charset="-78"/>
                      </a:endParaRPr>
                    </a:p>
                  </a:txBody>
                  <a:tcPr anchor="ctr"/>
                </a:tc>
                <a:tc>
                  <a:txBody>
                    <a:bodyPr/>
                    <a:lstStyle/>
                    <a:p>
                      <a:pPr algn="ctr" rtl="1"/>
                      <a:r>
                        <a:rPr lang="fa-IR" sz="1600" dirty="0" smtClean="0">
                          <a:cs typeface="B Yekan" pitchFamily="2" charset="-78"/>
                        </a:rPr>
                        <a:t>6</a:t>
                      </a:r>
                    </a:p>
                  </a:txBody>
                  <a:tcPr anchor="ctr"/>
                </a:tc>
                <a:tc>
                  <a:txBody>
                    <a:bodyPr/>
                    <a:lstStyle/>
                    <a:p>
                      <a:pPr algn="ctr" rtl="1"/>
                      <a:r>
                        <a:rPr lang="fa-IR" sz="1600" dirty="0" smtClean="0">
                          <a:cs typeface="B Yekan" pitchFamily="2" charset="-78"/>
                        </a:rPr>
                        <a:t>1626</a:t>
                      </a:r>
                      <a:endParaRPr lang="en-US" sz="1600" dirty="0">
                        <a:cs typeface="B Yekan" pitchFamily="2" charset="-78"/>
                      </a:endParaRPr>
                    </a:p>
                  </a:txBody>
                  <a:tcPr anchor="ctr"/>
                </a:tc>
                <a:tc>
                  <a:txBody>
                    <a:bodyPr/>
                    <a:lstStyle/>
                    <a:p>
                      <a:pPr algn="ctr" rtl="1"/>
                      <a:r>
                        <a:rPr lang="fa-IR" sz="1600" dirty="0" smtClean="0">
                          <a:cs typeface="B Yekan" pitchFamily="2" charset="-78"/>
                        </a:rPr>
                        <a:t>2054</a:t>
                      </a:r>
                      <a:endParaRPr lang="en-US" sz="1600" dirty="0">
                        <a:cs typeface="B Yekan" pitchFamily="2" charset="-78"/>
                      </a:endParaRPr>
                    </a:p>
                  </a:txBody>
                  <a:tcPr anchor="ctr"/>
                </a:tc>
                <a:tc>
                  <a:txBody>
                    <a:bodyPr/>
                    <a:lstStyle/>
                    <a:p>
                      <a:pPr algn="ctr" rtl="1"/>
                      <a:r>
                        <a:rPr lang="fa-IR" sz="1600" dirty="0" smtClean="0">
                          <a:cs typeface="B Yekan" pitchFamily="2" charset="-78"/>
                        </a:rPr>
                        <a:t>چربيها و روغن هاي حيواني</a:t>
                      </a:r>
                      <a:r>
                        <a:rPr lang="fa-IR" sz="1600" baseline="0" dirty="0" smtClean="0">
                          <a:cs typeface="B Yekan" pitchFamily="2" charset="-78"/>
                        </a:rPr>
                        <a:t> و نباتي</a:t>
                      </a:r>
                      <a:endParaRPr lang="en-US" sz="1600" dirty="0">
                        <a:cs typeface="B Yekan" pitchFamily="2" charset="-78"/>
                      </a:endParaRPr>
                    </a:p>
                  </a:txBody>
                  <a:tcPr anchor="b"/>
                </a:tc>
                <a:tc>
                  <a:txBody>
                    <a:bodyPr/>
                    <a:lstStyle/>
                    <a:p>
                      <a:pPr algn="ctr" rtl="1"/>
                      <a:r>
                        <a:rPr lang="fa-IR" sz="1600" dirty="0" smtClean="0">
                          <a:cs typeface="B Yekan" pitchFamily="2" charset="-78"/>
                        </a:rPr>
                        <a:t>15</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8</a:t>
                      </a:r>
                      <a:endParaRPr lang="en-US" sz="1600" dirty="0">
                        <a:cs typeface="B Yekan" pitchFamily="2" charset="-78"/>
                      </a:endParaRPr>
                    </a:p>
                  </a:txBody>
                  <a:tcPr anchor="ctr"/>
                </a:tc>
                <a:tc>
                  <a:txBody>
                    <a:bodyPr/>
                    <a:lstStyle/>
                    <a:p>
                      <a:pPr algn="ctr" rtl="1"/>
                      <a:r>
                        <a:rPr lang="fa-IR" sz="1600" dirty="0" smtClean="0">
                          <a:cs typeface="B Yekan" pitchFamily="2" charset="-78"/>
                        </a:rPr>
                        <a:t>5</a:t>
                      </a:r>
                      <a:endParaRPr lang="en-US" sz="1600" dirty="0">
                        <a:cs typeface="B Yekan" pitchFamily="2" charset="-78"/>
                      </a:endParaRPr>
                    </a:p>
                  </a:txBody>
                  <a:tcPr anchor="ctr"/>
                </a:tc>
                <a:tc>
                  <a:txBody>
                    <a:bodyPr/>
                    <a:lstStyle/>
                    <a:p>
                      <a:pPr algn="ctr" rtl="1"/>
                      <a:r>
                        <a:rPr lang="fa-IR" sz="1600" dirty="0" smtClean="0">
                          <a:cs typeface="B Yekan" pitchFamily="2" charset="-78"/>
                        </a:rPr>
                        <a:t>2704</a:t>
                      </a:r>
                      <a:endParaRPr lang="en-US" sz="1600" dirty="0">
                        <a:cs typeface="B Yekan" pitchFamily="2" charset="-78"/>
                      </a:endParaRPr>
                    </a:p>
                  </a:txBody>
                  <a:tcPr anchor="ctr"/>
                </a:tc>
                <a:tc>
                  <a:txBody>
                    <a:bodyPr/>
                    <a:lstStyle/>
                    <a:p>
                      <a:pPr algn="ctr" rtl="1"/>
                      <a:r>
                        <a:rPr lang="fa-IR" sz="1600" dirty="0" smtClean="0">
                          <a:cs typeface="B Yekan" pitchFamily="2" charset="-78"/>
                        </a:rPr>
                        <a:t>1656</a:t>
                      </a:r>
                      <a:endParaRPr lang="en-US" sz="1600" dirty="0">
                        <a:cs typeface="B Yekan" pitchFamily="2" charset="-78"/>
                      </a:endParaRPr>
                    </a:p>
                  </a:txBody>
                  <a:tcPr anchor="ctr"/>
                </a:tc>
                <a:tc>
                  <a:txBody>
                    <a:bodyPr/>
                    <a:lstStyle/>
                    <a:p>
                      <a:pPr algn="ctr" rtl="1"/>
                      <a:r>
                        <a:rPr lang="fa-IR" sz="1600" dirty="0" smtClean="0">
                          <a:cs typeface="B Yekan" pitchFamily="2" charset="-78"/>
                        </a:rPr>
                        <a:t>آخال و تفاله صنايع خوراك سازي</a:t>
                      </a:r>
                      <a:endParaRPr lang="en-US" sz="1600" dirty="0">
                        <a:cs typeface="B Yekan" pitchFamily="2" charset="-78"/>
                      </a:endParaRPr>
                    </a:p>
                  </a:txBody>
                  <a:tcPr anchor="b"/>
                </a:tc>
                <a:tc>
                  <a:txBody>
                    <a:bodyPr/>
                    <a:lstStyle/>
                    <a:p>
                      <a:pPr algn="ctr" rtl="1"/>
                      <a:r>
                        <a:rPr lang="fa-IR" sz="1600" dirty="0" smtClean="0">
                          <a:cs typeface="B Yekan" pitchFamily="2" charset="-78"/>
                        </a:rPr>
                        <a:t>23</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0</a:t>
                      </a:r>
                      <a:endParaRPr lang="en-US" sz="1600" dirty="0">
                        <a:cs typeface="B Yekan" pitchFamily="2" charset="-78"/>
                      </a:endParaRPr>
                    </a:p>
                  </a:txBody>
                  <a:tcPr anchor="ctr"/>
                </a:tc>
                <a:tc>
                  <a:txBody>
                    <a:bodyPr/>
                    <a:lstStyle/>
                    <a:p>
                      <a:pPr algn="ctr" rtl="1"/>
                      <a:r>
                        <a:rPr lang="fa-IR" sz="1600" dirty="0" smtClean="0">
                          <a:cs typeface="B Yekan" pitchFamily="2" charset="-78"/>
                        </a:rPr>
                        <a:t>5</a:t>
                      </a:r>
                      <a:endParaRPr lang="en-US" sz="1600" dirty="0">
                        <a:cs typeface="B Yekan" pitchFamily="2" charset="-78"/>
                      </a:endParaRPr>
                    </a:p>
                  </a:txBody>
                  <a:tcPr anchor="ctr"/>
                </a:tc>
                <a:tc>
                  <a:txBody>
                    <a:bodyPr/>
                    <a:lstStyle/>
                    <a:p>
                      <a:pPr algn="ctr" rtl="1"/>
                      <a:r>
                        <a:rPr lang="fa-IR" sz="1600" dirty="0" smtClean="0">
                          <a:cs typeface="B Yekan" pitchFamily="2" charset="-78"/>
                        </a:rPr>
                        <a:t>16</a:t>
                      </a:r>
                      <a:endParaRPr lang="en-US" sz="1600" dirty="0">
                        <a:cs typeface="B Yekan" pitchFamily="2" charset="-78"/>
                      </a:endParaRPr>
                    </a:p>
                  </a:txBody>
                  <a:tcPr anchor="ctr"/>
                </a:tc>
                <a:tc>
                  <a:txBody>
                    <a:bodyPr/>
                    <a:lstStyle/>
                    <a:p>
                      <a:pPr algn="ctr" rtl="1"/>
                      <a:r>
                        <a:rPr lang="fa-IR" sz="1600" dirty="0" smtClean="0">
                          <a:cs typeface="B Yekan" pitchFamily="2" charset="-78"/>
                        </a:rPr>
                        <a:t>1468</a:t>
                      </a:r>
                      <a:endParaRPr lang="en-US" sz="1600" dirty="0">
                        <a:cs typeface="B Yekan" pitchFamily="2" charset="-78"/>
                      </a:endParaRPr>
                    </a:p>
                  </a:txBody>
                  <a:tcPr anchor="ctr"/>
                </a:tc>
                <a:tc>
                  <a:txBody>
                    <a:bodyPr/>
                    <a:lstStyle/>
                    <a:p>
                      <a:pPr algn="ctr" rtl="1"/>
                      <a:r>
                        <a:rPr lang="fa-IR" sz="1600" dirty="0" smtClean="0">
                          <a:cs typeface="B Yekan" pitchFamily="2" charset="-78"/>
                        </a:rPr>
                        <a:t>محصولات دارويي</a:t>
                      </a:r>
                      <a:endParaRPr lang="en-US" sz="1600" dirty="0">
                        <a:cs typeface="B Yekan" pitchFamily="2" charset="-78"/>
                      </a:endParaRPr>
                    </a:p>
                  </a:txBody>
                  <a:tcPr anchor="b"/>
                </a:tc>
                <a:tc>
                  <a:txBody>
                    <a:bodyPr/>
                    <a:lstStyle/>
                    <a:p>
                      <a:pPr algn="ctr" rtl="1"/>
                      <a:r>
                        <a:rPr lang="fa-IR" sz="1600" dirty="0" smtClean="0">
                          <a:cs typeface="B Yekan" pitchFamily="2" charset="-78"/>
                        </a:rPr>
                        <a:t>30</a:t>
                      </a:r>
                      <a:endParaRPr lang="en-US" sz="1600" dirty="0">
                        <a:cs typeface="B Yekan" pitchFamily="2" charset="-78"/>
                      </a:endParaRPr>
                    </a:p>
                  </a:txBody>
                  <a:tcPr anchor="b"/>
                </a:tc>
              </a:tr>
              <a:tr h="436504">
                <a:tc>
                  <a:txBody>
                    <a:bodyPr/>
                    <a:lstStyle/>
                    <a:p>
                      <a:pPr algn="ctr" rtl="1"/>
                      <a:r>
                        <a:rPr lang="fa-IR" sz="1600" dirty="0" smtClean="0">
                          <a:cs typeface="B Yekan" pitchFamily="2" charset="-78"/>
                        </a:rPr>
                        <a:t>6</a:t>
                      </a:r>
                      <a:endParaRPr lang="en-US" sz="1600" dirty="0">
                        <a:cs typeface="B Yekan" pitchFamily="2" charset="-78"/>
                      </a:endParaRPr>
                    </a:p>
                  </a:txBody>
                  <a:tcPr anchor="ctr"/>
                </a:tc>
                <a:tc>
                  <a:txBody>
                    <a:bodyPr/>
                    <a:lstStyle/>
                    <a:p>
                      <a:pPr algn="ctr" rtl="1"/>
                      <a:r>
                        <a:rPr lang="fa-IR" sz="1600" dirty="0" smtClean="0">
                          <a:cs typeface="B Yekan" pitchFamily="2" charset="-78"/>
                        </a:rPr>
                        <a:t>5</a:t>
                      </a:r>
                      <a:endParaRPr lang="en-US" sz="1600" dirty="0">
                        <a:cs typeface="B Yekan" pitchFamily="2" charset="-78"/>
                      </a:endParaRPr>
                    </a:p>
                  </a:txBody>
                  <a:tcPr anchor="ctr"/>
                </a:tc>
                <a:tc>
                  <a:txBody>
                    <a:bodyPr/>
                    <a:lstStyle/>
                    <a:p>
                      <a:pPr algn="ctr" rtl="1"/>
                      <a:r>
                        <a:rPr lang="fa-IR" sz="1600" dirty="0" smtClean="0">
                          <a:cs typeface="B Yekan" pitchFamily="2" charset="-78"/>
                        </a:rPr>
                        <a:t>2049</a:t>
                      </a:r>
                      <a:endParaRPr lang="en-US" sz="1600" dirty="0">
                        <a:cs typeface="B Yekan" pitchFamily="2" charset="-78"/>
                      </a:endParaRPr>
                    </a:p>
                  </a:txBody>
                  <a:tcPr anchor="ctr"/>
                </a:tc>
                <a:tc>
                  <a:txBody>
                    <a:bodyPr/>
                    <a:lstStyle/>
                    <a:p>
                      <a:pPr algn="ctr" rtl="1"/>
                      <a:r>
                        <a:rPr lang="fa-IR" sz="1600" dirty="0" smtClean="0">
                          <a:cs typeface="B Yekan" pitchFamily="2" charset="-78"/>
                        </a:rPr>
                        <a:t>1510</a:t>
                      </a:r>
                      <a:endParaRPr lang="en-US" sz="1600" dirty="0">
                        <a:cs typeface="B Yekan" pitchFamily="2" charset="-78"/>
                      </a:endParaRPr>
                    </a:p>
                  </a:txBody>
                  <a:tcPr anchor="ctr"/>
                </a:tc>
                <a:tc>
                  <a:txBody>
                    <a:bodyPr/>
                    <a:lstStyle/>
                    <a:p>
                      <a:pPr algn="ctr" rtl="1"/>
                      <a:r>
                        <a:rPr lang="fa-IR" sz="1600" dirty="0" smtClean="0">
                          <a:cs typeface="B Yekan" pitchFamily="2" charset="-78"/>
                        </a:rPr>
                        <a:t>سوختهاي معدني</a:t>
                      </a:r>
                      <a:endParaRPr lang="en-US" sz="1600" dirty="0">
                        <a:cs typeface="B Yekan" pitchFamily="2" charset="-78"/>
                      </a:endParaRPr>
                    </a:p>
                  </a:txBody>
                  <a:tcPr anchor="b"/>
                </a:tc>
                <a:tc>
                  <a:txBody>
                    <a:bodyPr/>
                    <a:lstStyle/>
                    <a:p>
                      <a:pPr algn="ctr" rtl="1"/>
                      <a:r>
                        <a:rPr lang="fa-IR" sz="1600" dirty="0" smtClean="0">
                          <a:cs typeface="B Yekan" pitchFamily="2" charset="-78"/>
                        </a:rPr>
                        <a:t>27</a:t>
                      </a:r>
                      <a:endParaRPr lang="en-US" sz="1600" dirty="0">
                        <a:cs typeface="B Yekan" pitchFamily="2" charset="-78"/>
                      </a:endParaRPr>
                    </a:p>
                  </a:txBody>
                  <a:tcPr anchor="b"/>
                </a:tc>
              </a:tr>
            </a:tbl>
          </a:graphicData>
        </a:graphic>
      </p:graphicFrame>
      <p:sp>
        <p:nvSpPr>
          <p:cNvPr id="6" name="Footer Placeholder 5"/>
          <p:cNvSpPr>
            <a:spLocks noGrp="1"/>
          </p:cNvSpPr>
          <p:nvPr>
            <p:ph type="ftr" sz="quarter" idx="11"/>
          </p:nvPr>
        </p:nvSpPr>
        <p:spPr/>
        <p:txBody>
          <a:bodyPr/>
          <a:lstStyle/>
          <a:p>
            <a:pPr>
              <a:defRPr/>
            </a:pPr>
            <a:r>
              <a:rPr lang="fa-IR" dirty="0">
                <a:cs typeface="B Lotus" pitchFamily="2" charset="-78"/>
              </a:rPr>
              <a:t>اداره كل گمرك اصفهان</a:t>
            </a:r>
            <a:endParaRPr lang="en-US" dirty="0">
              <a:cs typeface="B Lotus" pitchFamily="2" charset="-78"/>
            </a:endParaRPr>
          </a:p>
        </p:txBody>
      </p:sp>
      <p:sp>
        <p:nvSpPr>
          <p:cNvPr id="5" name="Slide Number Placeholder 4"/>
          <p:cNvSpPr>
            <a:spLocks noGrp="1"/>
          </p:cNvSpPr>
          <p:nvPr>
            <p:ph type="sldNum" sz="quarter" idx="12"/>
          </p:nvPr>
        </p:nvSpPr>
        <p:spPr/>
        <p:txBody>
          <a:bodyPr/>
          <a:lstStyle/>
          <a:p>
            <a:pPr>
              <a:defRPr/>
            </a:pPr>
            <a:fld id="{AFD0C2B4-0C94-483F-B5B1-56418E407D43}" type="slidenum">
              <a:rPr lang="en-US" smtClean="0">
                <a:cs typeface="B Lotus" pitchFamily="2" charset="-78"/>
              </a:rPr>
              <a:pPr>
                <a:defRPr/>
              </a:pPr>
              <a:t>17</a:t>
            </a:fld>
            <a:endParaRPr lang="en-US" dirty="0">
              <a:cs typeface="B Lotus" pitchFamily="2" charset="-78"/>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868362"/>
          </a:xfrm>
        </p:spPr>
        <p:txBody>
          <a:bodyPr/>
          <a:lstStyle/>
          <a:p>
            <a:pPr rtl="1" eaLnBrk="1" hangingPunct="1"/>
            <a:r>
              <a:rPr lang="fa-IR" sz="3600" dirty="0" smtClean="0">
                <a:cs typeface="B Jadid" pitchFamily="2" charset="-78"/>
              </a:rPr>
              <a:t>كشورهاي  عمده هدف صادراتي كشور</a:t>
            </a:r>
            <a:endParaRPr lang="en-US" sz="3600" dirty="0" smtClean="0">
              <a:cs typeface="B Jadid" pitchFamily="2" charset="-78"/>
            </a:endParaRPr>
          </a:p>
        </p:txBody>
      </p:sp>
      <p:graphicFrame>
        <p:nvGraphicFramePr>
          <p:cNvPr id="4" name="Content Placeholder 3"/>
          <p:cNvGraphicFramePr>
            <a:graphicFrameLocks noGrp="1"/>
          </p:cNvGraphicFramePr>
          <p:nvPr>
            <p:ph idx="1"/>
          </p:nvPr>
        </p:nvGraphicFramePr>
        <p:xfrm>
          <a:off x="457200" y="1066800"/>
          <a:ext cx="8153400" cy="5363681"/>
        </p:xfrm>
        <a:graphic>
          <a:graphicData uri="http://schemas.openxmlformats.org/drawingml/2006/table">
            <a:tbl>
              <a:tblPr firstRow="1" bandRow="1">
                <a:tableStyleId>{85BE263C-DBD7-4A20-BB59-AAB30ACAA65A}</a:tableStyleId>
              </a:tblPr>
              <a:tblGrid>
                <a:gridCol w="1059942"/>
                <a:gridCol w="1226058"/>
                <a:gridCol w="1905000"/>
                <a:gridCol w="2209800"/>
                <a:gridCol w="1752600"/>
              </a:tblGrid>
              <a:tr h="685800">
                <a:tc>
                  <a:txBody>
                    <a:bodyPr/>
                    <a:lstStyle/>
                    <a:p>
                      <a:pPr algn="ctr" rtl="1"/>
                      <a:r>
                        <a:rPr lang="fa-IR" b="0" dirty="0" smtClean="0">
                          <a:cs typeface="B Yekan" pitchFamily="2" charset="-78"/>
                        </a:rPr>
                        <a:t>سهم وزني</a:t>
                      </a:r>
                      <a:endParaRPr lang="en-US" b="0" dirty="0">
                        <a:cs typeface="B Yekan" pitchFamily="2" charset="-78"/>
                      </a:endParaRPr>
                    </a:p>
                  </a:txBody>
                  <a:tcPr anchor="ctr"/>
                </a:tc>
                <a:tc>
                  <a:txBody>
                    <a:bodyPr/>
                    <a:lstStyle/>
                    <a:p>
                      <a:pPr algn="ctr" rtl="1"/>
                      <a:r>
                        <a:rPr lang="fa-IR" b="0" dirty="0" smtClean="0">
                          <a:cs typeface="B Yekan" pitchFamily="2" charset="-78"/>
                        </a:rPr>
                        <a:t>سهم ارزشي</a:t>
                      </a:r>
                      <a:endParaRPr lang="en-US" b="0" dirty="0">
                        <a:cs typeface="B Yekan" pitchFamily="2" charset="-78"/>
                      </a:endParaRPr>
                    </a:p>
                  </a:txBody>
                  <a:tcPr anchor="ctr"/>
                </a:tc>
                <a:tc>
                  <a:txBody>
                    <a:bodyPr/>
                    <a:lstStyle/>
                    <a:p>
                      <a:pPr algn="ctr" rtl="1"/>
                      <a:r>
                        <a:rPr lang="fa-IR" b="0" dirty="0" smtClean="0">
                          <a:cs typeface="B Yekan" pitchFamily="2" charset="-78"/>
                        </a:rPr>
                        <a:t>وزن (هزار تن)</a:t>
                      </a:r>
                      <a:endParaRPr lang="en-US" b="0" dirty="0">
                        <a:cs typeface="B Yekan" pitchFamily="2" charset="-78"/>
                      </a:endParaRPr>
                    </a:p>
                  </a:txBody>
                  <a:tcPr anchor="ctr"/>
                </a:tc>
                <a:tc>
                  <a:txBody>
                    <a:bodyPr/>
                    <a:lstStyle/>
                    <a:p>
                      <a:pPr algn="ctr" rtl="1"/>
                      <a:r>
                        <a:rPr lang="fa-IR" b="0" dirty="0" smtClean="0">
                          <a:cs typeface="B Yekan" pitchFamily="2" charset="-78"/>
                        </a:rPr>
                        <a:t>ارزش (ميليون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كشور</a:t>
                      </a:r>
                      <a:endParaRPr lang="en-US" b="0" dirty="0">
                        <a:cs typeface="B Yekan" pitchFamily="2" charset="-78"/>
                      </a:endParaRPr>
                    </a:p>
                  </a:txBody>
                  <a:tcPr anchor="ctr"/>
                </a:tc>
              </a:tr>
              <a:tr h="468430">
                <a:tc>
                  <a:txBody>
                    <a:bodyPr/>
                    <a:lstStyle/>
                    <a:p>
                      <a:pPr algn="ctr" rtl="1"/>
                      <a:r>
                        <a:rPr lang="fa-IR" sz="1600" dirty="0" smtClean="0">
                          <a:cs typeface="B Yekan" pitchFamily="2" charset="-78"/>
                        </a:rPr>
                        <a:t>20</a:t>
                      </a:r>
                      <a:endParaRPr lang="en-US" sz="1600" dirty="0">
                        <a:cs typeface="B Yekan" pitchFamily="2" charset="-78"/>
                      </a:endParaRPr>
                    </a:p>
                  </a:txBody>
                  <a:tcPr anchor="ctr"/>
                </a:tc>
                <a:tc>
                  <a:txBody>
                    <a:bodyPr/>
                    <a:lstStyle/>
                    <a:p>
                      <a:pPr algn="ctr" rtl="1"/>
                      <a:r>
                        <a:rPr lang="fa-IR" sz="1600" dirty="0" smtClean="0">
                          <a:cs typeface="B Yekan" pitchFamily="2" charset="-78"/>
                        </a:rPr>
                        <a:t>19</a:t>
                      </a:r>
                      <a:endParaRPr lang="en-US" sz="1600" dirty="0">
                        <a:cs typeface="B Yekan" pitchFamily="2" charset="-78"/>
                      </a:endParaRPr>
                    </a:p>
                  </a:txBody>
                  <a:tcPr anchor="ctr"/>
                </a:tc>
                <a:tc>
                  <a:txBody>
                    <a:bodyPr/>
                    <a:lstStyle/>
                    <a:p>
                      <a:pPr algn="ctr" rtl="1"/>
                      <a:r>
                        <a:rPr lang="fa-IR" sz="1600" dirty="0" smtClean="0">
                          <a:cs typeface="B Yekan" pitchFamily="2" charset="-78"/>
                        </a:rPr>
                        <a:t>13865</a:t>
                      </a:r>
                      <a:endParaRPr lang="en-US" sz="1600" dirty="0">
                        <a:cs typeface="B Yekan" pitchFamily="2" charset="-78"/>
                      </a:endParaRPr>
                    </a:p>
                  </a:txBody>
                  <a:tcPr anchor="ctr"/>
                </a:tc>
                <a:tc>
                  <a:txBody>
                    <a:bodyPr/>
                    <a:lstStyle/>
                    <a:p>
                      <a:pPr algn="ctr" rtl="1"/>
                      <a:r>
                        <a:rPr lang="fa-IR" sz="1600" dirty="0" smtClean="0">
                          <a:cs typeface="B Yekan" pitchFamily="2" charset="-78"/>
                        </a:rPr>
                        <a:t>6250</a:t>
                      </a:r>
                      <a:endParaRPr lang="en-US" sz="1600" dirty="0">
                        <a:cs typeface="B Yekan" pitchFamily="2" charset="-78"/>
                      </a:endParaRPr>
                    </a:p>
                  </a:txBody>
                  <a:tcPr anchor="ctr"/>
                </a:tc>
                <a:tc>
                  <a:txBody>
                    <a:bodyPr/>
                    <a:lstStyle/>
                    <a:p>
                      <a:pPr algn="ctr" rtl="1"/>
                      <a:r>
                        <a:rPr lang="fa-IR" sz="1600" dirty="0" smtClean="0">
                          <a:cs typeface="B Yekan" pitchFamily="2" charset="-78"/>
                        </a:rPr>
                        <a:t>عراق</a:t>
                      </a:r>
                      <a:endParaRPr lang="en-US" sz="1600" dirty="0">
                        <a:cs typeface="B Yekan" pitchFamily="2" charset="-78"/>
                      </a:endParaRPr>
                    </a:p>
                  </a:txBody>
                  <a:tcPr anchor="b"/>
                </a:tc>
              </a:tr>
              <a:tr h="468430">
                <a:tc>
                  <a:txBody>
                    <a:bodyPr/>
                    <a:lstStyle/>
                    <a:p>
                      <a:pPr algn="ctr" rtl="1"/>
                      <a:r>
                        <a:rPr lang="fa-IR" sz="1600" dirty="0" smtClean="0">
                          <a:cs typeface="B Yekan" pitchFamily="2" charset="-78"/>
                        </a:rPr>
                        <a:t>40</a:t>
                      </a:r>
                      <a:endParaRPr lang="en-US" sz="1600" dirty="0">
                        <a:cs typeface="B Yekan" pitchFamily="2" charset="-78"/>
                      </a:endParaRPr>
                    </a:p>
                  </a:txBody>
                  <a:tcPr anchor="ctr"/>
                </a:tc>
                <a:tc>
                  <a:txBody>
                    <a:bodyPr/>
                    <a:lstStyle/>
                    <a:p>
                      <a:pPr algn="ctr" rtl="1"/>
                      <a:r>
                        <a:rPr lang="fa-IR" sz="1600" dirty="0" smtClean="0">
                          <a:cs typeface="B Yekan" pitchFamily="2" charset="-78"/>
                        </a:rPr>
                        <a:t>17</a:t>
                      </a:r>
                      <a:endParaRPr lang="en-US" sz="1600" dirty="0">
                        <a:cs typeface="B Yekan" pitchFamily="2" charset="-78"/>
                      </a:endParaRPr>
                    </a:p>
                  </a:txBody>
                  <a:tcPr anchor="ctr"/>
                </a:tc>
                <a:tc>
                  <a:txBody>
                    <a:bodyPr/>
                    <a:lstStyle/>
                    <a:p>
                      <a:pPr algn="ctr" rtl="1"/>
                      <a:r>
                        <a:rPr lang="fa-IR" sz="1600" dirty="0" smtClean="0">
                          <a:cs typeface="B Yekan" pitchFamily="2" charset="-78"/>
                        </a:rPr>
                        <a:t>27700</a:t>
                      </a:r>
                      <a:endParaRPr lang="en-US" sz="1600" dirty="0">
                        <a:cs typeface="B Yekan" pitchFamily="2" charset="-78"/>
                      </a:endParaRPr>
                    </a:p>
                  </a:txBody>
                  <a:tcPr anchor="ctr"/>
                </a:tc>
                <a:tc>
                  <a:txBody>
                    <a:bodyPr/>
                    <a:lstStyle/>
                    <a:p>
                      <a:pPr algn="ctr" rtl="1"/>
                      <a:r>
                        <a:rPr lang="fa-IR" sz="1600" dirty="0" smtClean="0">
                          <a:cs typeface="B Yekan" pitchFamily="2" charset="-78"/>
                        </a:rPr>
                        <a:t>5501</a:t>
                      </a:r>
                      <a:endParaRPr lang="en-US" sz="1600" dirty="0">
                        <a:cs typeface="B Yekan" pitchFamily="2" charset="-78"/>
                      </a:endParaRPr>
                    </a:p>
                  </a:txBody>
                  <a:tcPr anchor="ctr"/>
                </a:tc>
                <a:tc>
                  <a:txBody>
                    <a:bodyPr/>
                    <a:lstStyle/>
                    <a:p>
                      <a:pPr algn="ctr" rtl="1"/>
                      <a:r>
                        <a:rPr lang="fa-IR" sz="1600" dirty="0" smtClean="0">
                          <a:cs typeface="B Yekan" pitchFamily="2" charset="-78"/>
                        </a:rPr>
                        <a:t>چين</a:t>
                      </a:r>
                      <a:endParaRPr lang="en-US" sz="1600" dirty="0">
                        <a:cs typeface="B Yekan" pitchFamily="2" charset="-78"/>
                      </a:endParaRPr>
                    </a:p>
                  </a:txBody>
                  <a:tcPr anchor="b"/>
                </a:tc>
              </a:tr>
              <a:tr h="468430">
                <a:tc>
                  <a:txBody>
                    <a:bodyPr/>
                    <a:lstStyle/>
                    <a:p>
                      <a:pPr algn="ctr" rtl="1"/>
                      <a:r>
                        <a:rPr lang="fa-IR" sz="1600" dirty="0" smtClean="0">
                          <a:cs typeface="B Yekan" pitchFamily="2" charset="-78"/>
                        </a:rPr>
                        <a:t>6</a:t>
                      </a:r>
                      <a:endParaRPr lang="en-US" sz="1600" dirty="0">
                        <a:cs typeface="B Yekan" pitchFamily="2" charset="-78"/>
                      </a:endParaRPr>
                    </a:p>
                  </a:txBody>
                  <a:tcPr anchor="ctr"/>
                </a:tc>
                <a:tc>
                  <a:txBody>
                    <a:bodyPr/>
                    <a:lstStyle/>
                    <a:p>
                      <a:pPr algn="ctr" rtl="1"/>
                      <a:r>
                        <a:rPr lang="fa-IR" sz="1600" dirty="0" smtClean="0">
                          <a:cs typeface="B Yekan" pitchFamily="2" charset="-78"/>
                        </a:rPr>
                        <a:t>13</a:t>
                      </a:r>
                      <a:endParaRPr lang="en-US" sz="1600" dirty="0">
                        <a:cs typeface="B Yekan" pitchFamily="2" charset="-78"/>
                      </a:endParaRPr>
                    </a:p>
                  </a:txBody>
                  <a:tcPr anchor="ctr"/>
                </a:tc>
                <a:tc>
                  <a:txBody>
                    <a:bodyPr/>
                    <a:lstStyle/>
                    <a:p>
                      <a:pPr algn="ctr" rtl="1"/>
                      <a:r>
                        <a:rPr lang="fa-IR" sz="1600" dirty="0" smtClean="0">
                          <a:cs typeface="B Yekan" pitchFamily="2" charset="-78"/>
                        </a:rPr>
                        <a:t>4309</a:t>
                      </a:r>
                      <a:endParaRPr lang="en-US" sz="1600" dirty="0">
                        <a:cs typeface="B Yekan" pitchFamily="2" charset="-78"/>
                      </a:endParaRPr>
                    </a:p>
                  </a:txBody>
                  <a:tcPr anchor="ctr"/>
                </a:tc>
                <a:tc>
                  <a:txBody>
                    <a:bodyPr/>
                    <a:lstStyle/>
                    <a:p>
                      <a:pPr algn="ctr" rtl="1"/>
                      <a:r>
                        <a:rPr lang="fa-IR" sz="1600" dirty="0" smtClean="0">
                          <a:cs typeface="B Yekan" pitchFamily="2" charset="-78"/>
                        </a:rPr>
                        <a:t>4213</a:t>
                      </a:r>
                      <a:endParaRPr lang="en-US" sz="1600" dirty="0">
                        <a:cs typeface="B Yekan" pitchFamily="2" charset="-78"/>
                      </a:endParaRPr>
                    </a:p>
                  </a:txBody>
                  <a:tcPr anchor="ctr"/>
                </a:tc>
                <a:tc>
                  <a:txBody>
                    <a:bodyPr/>
                    <a:lstStyle/>
                    <a:p>
                      <a:pPr algn="ctr" rtl="1"/>
                      <a:r>
                        <a:rPr lang="fa-IR" sz="1600" dirty="0" smtClean="0">
                          <a:cs typeface="B Yekan" pitchFamily="2" charset="-78"/>
                        </a:rPr>
                        <a:t>امارات</a:t>
                      </a:r>
                      <a:endParaRPr lang="en-US" sz="1600" dirty="0">
                        <a:cs typeface="B Yekan" pitchFamily="2" charset="-78"/>
                      </a:endParaRPr>
                    </a:p>
                  </a:txBody>
                  <a:tcPr anchor="b"/>
                </a:tc>
              </a:tr>
              <a:tr h="468430">
                <a:tc>
                  <a:txBody>
                    <a:bodyPr/>
                    <a:lstStyle/>
                    <a:p>
                      <a:pPr algn="ctr" rtl="1"/>
                      <a:r>
                        <a:rPr lang="fa-IR" sz="1600" dirty="0" smtClean="0">
                          <a:cs typeface="B Yekan" pitchFamily="2" charset="-78"/>
                        </a:rPr>
                        <a:t>5</a:t>
                      </a:r>
                      <a:endParaRPr lang="en-US" sz="1600" dirty="0">
                        <a:cs typeface="B Yekan" pitchFamily="2" charset="-78"/>
                      </a:endParaRPr>
                    </a:p>
                  </a:txBody>
                  <a:tcPr anchor="ctr"/>
                </a:tc>
                <a:tc>
                  <a:txBody>
                    <a:bodyPr/>
                    <a:lstStyle/>
                    <a:p>
                      <a:pPr algn="ctr" rtl="1"/>
                      <a:r>
                        <a:rPr lang="fa-IR" sz="1600" dirty="0" smtClean="0">
                          <a:cs typeface="B Yekan" pitchFamily="2" charset="-78"/>
                        </a:rPr>
                        <a:t>9</a:t>
                      </a:r>
                      <a:endParaRPr lang="en-US" sz="1600" dirty="0">
                        <a:cs typeface="B Yekan" pitchFamily="2" charset="-78"/>
                      </a:endParaRPr>
                    </a:p>
                  </a:txBody>
                  <a:tcPr anchor="ctr"/>
                </a:tc>
                <a:tc>
                  <a:txBody>
                    <a:bodyPr/>
                    <a:lstStyle/>
                    <a:p>
                      <a:pPr algn="ctr" rtl="1"/>
                      <a:r>
                        <a:rPr lang="fa-IR" sz="1600" dirty="0" smtClean="0">
                          <a:cs typeface="B Yekan" pitchFamily="2" charset="-78"/>
                        </a:rPr>
                        <a:t>3461</a:t>
                      </a:r>
                      <a:endParaRPr lang="en-US" sz="1600" dirty="0">
                        <a:cs typeface="B Yekan" pitchFamily="2" charset="-78"/>
                      </a:endParaRPr>
                    </a:p>
                  </a:txBody>
                  <a:tcPr anchor="ctr"/>
                </a:tc>
                <a:tc>
                  <a:txBody>
                    <a:bodyPr/>
                    <a:lstStyle/>
                    <a:p>
                      <a:pPr algn="ctr" rtl="1"/>
                      <a:r>
                        <a:rPr lang="fa-IR" sz="1600" dirty="0" smtClean="0">
                          <a:cs typeface="B Yekan" pitchFamily="2" charset="-78"/>
                        </a:rPr>
                        <a:t>2874</a:t>
                      </a:r>
                      <a:endParaRPr lang="en-US" sz="1600" dirty="0">
                        <a:cs typeface="B Yekan" pitchFamily="2" charset="-78"/>
                      </a:endParaRPr>
                    </a:p>
                  </a:txBody>
                  <a:tcPr anchor="ctr"/>
                </a:tc>
                <a:tc>
                  <a:txBody>
                    <a:bodyPr/>
                    <a:lstStyle/>
                    <a:p>
                      <a:pPr algn="ctr" rtl="1"/>
                      <a:r>
                        <a:rPr lang="fa-IR" sz="1600" dirty="0" smtClean="0">
                          <a:cs typeface="B Yekan" pitchFamily="2" charset="-78"/>
                        </a:rPr>
                        <a:t>افغانستان</a:t>
                      </a:r>
                      <a:endParaRPr lang="en-US" sz="1600" dirty="0">
                        <a:cs typeface="B Yekan" pitchFamily="2" charset="-78"/>
                      </a:endParaRPr>
                    </a:p>
                  </a:txBody>
                  <a:tcPr anchor="b"/>
                </a:tc>
              </a:tr>
              <a:tr h="468430">
                <a:tc>
                  <a:txBody>
                    <a:bodyPr/>
                    <a:lstStyle/>
                    <a:p>
                      <a:pPr algn="ctr" rtl="1"/>
                      <a:r>
                        <a:rPr lang="fa-IR" sz="1600" dirty="0" smtClean="0">
                          <a:cs typeface="B Yekan" pitchFamily="2" charset="-78"/>
                        </a:rPr>
                        <a:t>7</a:t>
                      </a:r>
                      <a:endParaRPr lang="en-US" sz="1600" dirty="0">
                        <a:cs typeface="B Yekan" pitchFamily="2" charset="-78"/>
                      </a:endParaRPr>
                    </a:p>
                  </a:txBody>
                  <a:tcPr anchor="ctr"/>
                </a:tc>
                <a:tc>
                  <a:txBody>
                    <a:bodyPr/>
                    <a:lstStyle/>
                    <a:p>
                      <a:pPr algn="ctr" rtl="1"/>
                      <a:r>
                        <a:rPr lang="fa-IR" sz="1600" dirty="0" smtClean="0">
                          <a:cs typeface="B Yekan" pitchFamily="2" charset="-78"/>
                        </a:rPr>
                        <a:t>8</a:t>
                      </a:r>
                      <a:endParaRPr lang="en-US" sz="1600" dirty="0">
                        <a:cs typeface="B Yekan" pitchFamily="2" charset="-78"/>
                      </a:endParaRPr>
                    </a:p>
                  </a:txBody>
                  <a:tcPr anchor="ctr"/>
                </a:tc>
                <a:tc>
                  <a:txBody>
                    <a:bodyPr/>
                    <a:lstStyle/>
                    <a:p>
                      <a:pPr algn="ctr" rtl="1"/>
                      <a:r>
                        <a:rPr lang="fa-IR" sz="1600" dirty="0" smtClean="0">
                          <a:cs typeface="B Yekan" pitchFamily="2" charset="-78"/>
                        </a:rPr>
                        <a:t>4949</a:t>
                      </a:r>
                      <a:endParaRPr lang="en-US" sz="1600" dirty="0">
                        <a:cs typeface="B Yekan" pitchFamily="2" charset="-78"/>
                      </a:endParaRPr>
                    </a:p>
                  </a:txBody>
                  <a:tcPr anchor="ctr"/>
                </a:tc>
                <a:tc>
                  <a:txBody>
                    <a:bodyPr/>
                    <a:lstStyle/>
                    <a:p>
                      <a:pPr algn="ctr" rtl="1"/>
                      <a:r>
                        <a:rPr lang="fa-IR" sz="1600" dirty="0" smtClean="0">
                          <a:cs typeface="B Yekan" pitchFamily="2" charset="-78"/>
                        </a:rPr>
                        <a:t>2607</a:t>
                      </a:r>
                      <a:endParaRPr lang="en-US" sz="1600" dirty="0">
                        <a:cs typeface="B Yekan" pitchFamily="2" charset="-78"/>
                      </a:endParaRPr>
                    </a:p>
                  </a:txBody>
                  <a:tcPr anchor="ctr"/>
                </a:tc>
                <a:tc>
                  <a:txBody>
                    <a:bodyPr/>
                    <a:lstStyle/>
                    <a:p>
                      <a:pPr algn="ctr" rtl="1"/>
                      <a:r>
                        <a:rPr lang="fa-IR" sz="1600" dirty="0" smtClean="0">
                          <a:cs typeface="B Yekan" pitchFamily="2" charset="-78"/>
                        </a:rPr>
                        <a:t>هند </a:t>
                      </a:r>
                      <a:endParaRPr lang="en-US" sz="1600" dirty="0">
                        <a:cs typeface="B Yekan" pitchFamily="2" charset="-78"/>
                      </a:endParaRPr>
                    </a:p>
                  </a:txBody>
                  <a:tcPr anchor="b"/>
                </a:tc>
              </a:tr>
              <a:tr h="462011">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5</a:t>
                      </a:r>
                      <a:endParaRPr lang="en-US" sz="1600" dirty="0">
                        <a:cs typeface="B Yekan" pitchFamily="2" charset="-78"/>
                      </a:endParaRPr>
                    </a:p>
                  </a:txBody>
                  <a:tcPr anchor="ctr"/>
                </a:tc>
                <a:tc>
                  <a:txBody>
                    <a:bodyPr/>
                    <a:lstStyle/>
                    <a:p>
                      <a:pPr algn="ctr" rtl="1"/>
                      <a:r>
                        <a:rPr lang="fa-IR" sz="1600" dirty="0" smtClean="0">
                          <a:cs typeface="B Yekan" pitchFamily="2" charset="-78"/>
                        </a:rPr>
                        <a:t>1212</a:t>
                      </a:r>
                      <a:endParaRPr lang="en-US" sz="1600" dirty="0">
                        <a:cs typeface="B Yekan" pitchFamily="2" charset="-78"/>
                      </a:endParaRPr>
                    </a:p>
                  </a:txBody>
                  <a:tcPr anchor="ctr"/>
                </a:tc>
                <a:tc>
                  <a:txBody>
                    <a:bodyPr/>
                    <a:lstStyle/>
                    <a:p>
                      <a:pPr algn="ctr" rtl="1"/>
                      <a:r>
                        <a:rPr lang="fa-IR" sz="1600" dirty="0" smtClean="0">
                          <a:cs typeface="B Yekan" pitchFamily="2" charset="-78"/>
                        </a:rPr>
                        <a:t>1479</a:t>
                      </a:r>
                      <a:endParaRPr lang="en-US" sz="1600" dirty="0">
                        <a:cs typeface="B Yekan" pitchFamily="2" charset="-78"/>
                      </a:endParaRPr>
                    </a:p>
                  </a:txBody>
                  <a:tcPr anchor="ctr"/>
                </a:tc>
                <a:tc>
                  <a:txBody>
                    <a:bodyPr/>
                    <a:lstStyle/>
                    <a:p>
                      <a:pPr algn="ctr" rtl="1"/>
                      <a:r>
                        <a:rPr lang="fa-IR" sz="1600" dirty="0" smtClean="0">
                          <a:cs typeface="B Yekan" pitchFamily="2" charset="-78"/>
                        </a:rPr>
                        <a:t>تركيه</a:t>
                      </a:r>
                      <a:endParaRPr lang="en-US" sz="1600" dirty="0">
                        <a:cs typeface="B Yekan" pitchFamily="2" charset="-78"/>
                      </a:endParaRPr>
                    </a:p>
                  </a:txBody>
                  <a:tcPr anchor="b"/>
                </a:tc>
              </a:tr>
              <a:tr h="468430">
                <a:tc>
                  <a:txBody>
                    <a:bodyPr/>
                    <a:lstStyle/>
                    <a:p>
                      <a:pPr algn="ctr" rtl="1"/>
                      <a:r>
                        <a:rPr lang="fa-IR" sz="1600" dirty="0" smtClean="0">
                          <a:cs typeface="B Yekan" pitchFamily="2" charset="-78"/>
                        </a:rPr>
                        <a:t>3</a:t>
                      </a:r>
                      <a:endParaRPr lang="en-US" sz="1600" dirty="0">
                        <a:cs typeface="B Yekan" pitchFamily="2" charset="-78"/>
                      </a:endParaRPr>
                    </a:p>
                  </a:txBody>
                  <a:tcPr anchor="ctr"/>
                </a:tc>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1804</a:t>
                      </a:r>
                      <a:endParaRPr lang="en-US" sz="1600" dirty="0">
                        <a:cs typeface="B Yekan" pitchFamily="2" charset="-78"/>
                      </a:endParaRPr>
                    </a:p>
                  </a:txBody>
                  <a:tcPr anchor="ctr"/>
                </a:tc>
                <a:tc>
                  <a:txBody>
                    <a:bodyPr/>
                    <a:lstStyle/>
                    <a:p>
                      <a:pPr algn="ctr" rtl="1"/>
                      <a:r>
                        <a:rPr lang="fa-IR" sz="1600" dirty="0" smtClean="0">
                          <a:cs typeface="B Yekan" pitchFamily="2" charset="-78"/>
                        </a:rPr>
                        <a:t>749</a:t>
                      </a:r>
                      <a:endParaRPr lang="en-US" sz="1600" dirty="0">
                        <a:cs typeface="B Yekan" pitchFamily="2" charset="-78"/>
                      </a:endParaRPr>
                    </a:p>
                  </a:txBody>
                  <a:tcPr anchor="ctr"/>
                </a:tc>
                <a:tc>
                  <a:txBody>
                    <a:bodyPr/>
                    <a:lstStyle/>
                    <a:p>
                      <a:pPr algn="ctr" rtl="1"/>
                      <a:r>
                        <a:rPr lang="fa-IR" sz="1600" dirty="0" smtClean="0">
                          <a:cs typeface="B Yekan" pitchFamily="2" charset="-78"/>
                        </a:rPr>
                        <a:t>تركمنستان</a:t>
                      </a:r>
                      <a:endParaRPr lang="en-US" sz="1600" dirty="0">
                        <a:cs typeface="B Yekan" pitchFamily="2" charset="-78"/>
                      </a:endParaRPr>
                    </a:p>
                  </a:txBody>
                  <a:tcPr anchor="b"/>
                </a:tc>
              </a:tr>
              <a:tr h="468430">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1188</a:t>
                      </a:r>
                      <a:endParaRPr lang="en-US" sz="1600" dirty="0">
                        <a:cs typeface="B Yekan" pitchFamily="2" charset="-78"/>
                      </a:endParaRPr>
                    </a:p>
                  </a:txBody>
                  <a:tcPr anchor="ctr"/>
                </a:tc>
                <a:tc>
                  <a:txBody>
                    <a:bodyPr/>
                    <a:lstStyle/>
                    <a:p>
                      <a:pPr algn="ctr" rtl="1"/>
                      <a:r>
                        <a:rPr lang="fa-IR" sz="1600" dirty="0" smtClean="0">
                          <a:cs typeface="B Yekan" pitchFamily="2" charset="-78"/>
                        </a:rPr>
                        <a:t>916</a:t>
                      </a:r>
                      <a:endParaRPr lang="en-US" sz="1600" dirty="0">
                        <a:cs typeface="B Yekan" pitchFamily="2" charset="-78"/>
                      </a:endParaRPr>
                    </a:p>
                  </a:txBody>
                  <a:tcPr anchor="ctr"/>
                </a:tc>
                <a:tc>
                  <a:txBody>
                    <a:bodyPr/>
                    <a:lstStyle/>
                    <a:p>
                      <a:pPr algn="ctr" rtl="1"/>
                      <a:r>
                        <a:rPr lang="fa-IR" sz="1600" dirty="0" smtClean="0">
                          <a:cs typeface="B Yekan" pitchFamily="2" charset="-78"/>
                        </a:rPr>
                        <a:t>كره جنوبي</a:t>
                      </a:r>
                      <a:endParaRPr lang="en-US" sz="1600" dirty="0">
                        <a:cs typeface="B Yekan" pitchFamily="2" charset="-78"/>
                      </a:endParaRPr>
                    </a:p>
                  </a:txBody>
                  <a:tcPr anchor="b"/>
                </a:tc>
              </a:tr>
              <a:tr h="468430">
                <a:tc>
                  <a:txBody>
                    <a:bodyPr/>
                    <a:lstStyle/>
                    <a:p>
                      <a:pPr algn="ctr" rtl="1"/>
                      <a:r>
                        <a:rPr lang="fa-IR" sz="1600" dirty="0" smtClean="0">
                          <a:cs typeface="B Yekan" pitchFamily="2" charset="-78"/>
                        </a:rPr>
                        <a:t>1</a:t>
                      </a:r>
                      <a:endParaRPr lang="en-US" sz="1600" dirty="0">
                        <a:cs typeface="B Yekan" pitchFamily="2" charset="-78"/>
                      </a:endParaRPr>
                    </a:p>
                  </a:txBody>
                  <a:tcPr anchor="ctr"/>
                </a:tc>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867</a:t>
                      </a:r>
                      <a:endParaRPr lang="en-US" sz="1600" dirty="0">
                        <a:cs typeface="B Yekan" pitchFamily="2" charset="-78"/>
                      </a:endParaRPr>
                    </a:p>
                  </a:txBody>
                  <a:tcPr anchor="ctr"/>
                </a:tc>
                <a:tc>
                  <a:txBody>
                    <a:bodyPr/>
                    <a:lstStyle/>
                    <a:p>
                      <a:pPr algn="ctr" rtl="1"/>
                      <a:r>
                        <a:rPr lang="fa-IR" sz="1600" dirty="0" smtClean="0">
                          <a:cs typeface="B Yekan" pitchFamily="2" charset="-78"/>
                        </a:rPr>
                        <a:t>736</a:t>
                      </a:r>
                      <a:endParaRPr lang="en-US" sz="1600" dirty="0">
                        <a:cs typeface="B Yekan" pitchFamily="2" charset="-78"/>
                      </a:endParaRPr>
                    </a:p>
                  </a:txBody>
                  <a:tcPr anchor="ctr"/>
                </a:tc>
                <a:tc>
                  <a:txBody>
                    <a:bodyPr/>
                    <a:lstStyle/>
                    <a:p>
                      <a:pPr algn="ctr" rtl="1"/>
                      <a:r>
                        <a:rPr lang="fa-IR" sz="1600" dirty="0" smtClean="0">
                          <a:cs typeface="B Yekan" pitchFamily="2" charset="-78"/>
                        </a:rPr>
                        <a:t>پاكستان</a:t>
                      </a:r>
                      <a:endParaRPr lang="en-US" sz="1600" dirty="0">
                        <a:cs typeface="B Yekan" pitchFamily="2" charset="-78"/>
                      </a:endParaRPr>
                    </a:p>
                  </a:txBody>
                  <a:tcPr anchor="b"/>
                </a:tc>
              </a:tr>
              <a:tr h="468430">
                <a:tc>
                  <a:txBody>
                    <a:bodyPr/>
                    <a:lstStyle/>
                    <a:p>
                      <a:pPr algn="ctr" rtl="1"/>
                      <a:r>
                        <a:rPr lang="fa-IR" sz="1600" dirty="0" smtClean="0">
                          <a:cs typeface="B Yekan" pitchFamily="2" charset="-78"/>
                        </a:rPr>
                        <a:t>1</a:t>
                      </a:r>
                      <a:endParaRPr lang="en-US" sz="1600" dirty="0">
                        <a:cs typeface="B Yekan" pitchFamily="2" charset="-78"/>
                      </a:endParaRPr>
                    </a:p>
                  </a:txBody>
                  <a:tcPr anchor="ctr"/>
                </a:tc>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933</a:t>
                      </a:r>
                      <a:endParaRPr lang="en-US" sz="1600" dirty="0">
                        <a:cs typeface="B Yekan" pitchFamily="2" charset="-78"/>
                      </a:endParaRPr>
                    </a:p>
                  </a:txBody>
                  <a:tcPr anchor="ctr"/>
                </a:tc>
                <a:tc>
                  <a:txBody>
                    <a:bodyPr/>
                    <a:lstStyle/>
                    <a:p>
                      <a:pPr algn="ctr" rtl="1"/>
                      <a:r>
                        <a:rPr lang="fa-IR" sz="1600" dirty="0" smtClean="0">
                          <a:cs typeface="B Yekan" pitchFamily="2" charset="-78"/>
                        </a:rPr>
                        <a:t>501</a:t>
                      </a:r>
                      <a:endParaRPr lang="en-US" sz="1600" dirty="0">
                        <a:cs typeface="B Yekan" pitchFamily="2" charset="-78"/>
                      </a:endParaRPr>
                    </a:p>
                  </a:txBody>
                  <a:tcPr anchor="ctr"/>
                </a:tc>
                <a:tc>
                  <a:txBody>
                    <a:bodyPr/>
                    <a:lstStyle/>
                    <a:p>
                      <a:pPr algn="ctr" rtl="1"/>
                      <a:r>
                        <a:rPr lang="fa-IR" sz="1600" dirty="0" smtClean="0">
                          <a:cs typeface="B Yekan" pitchFamily="2" charset="-78"/>
                        </a:rPr>
                        <a:t>روسيه</a:t>
                      </a:r>
                      <a:endParaRPr lang="en-US" sz="1600" dirty="0">
                        <a:cs typeface="B Yekan" pitchFamily="2" charset="-78"/>
                      </a:endParaRPr>
                    </a:p>
                  </a:txBody>
                  <a:tcPr anchor="b"/>
                </a:tc>
              </a:tr>
            </a:tbl>
          </a:graphicData>
        </a:graphic>
      </p:graphicFrame>
      <p:sp>
        <p:nvSpPr>
          <p:cNvPr id="5" name="Slide Number Placeholder 4"/>
          <p:cNvSpPr>
            <a:spLocks noGrp="1"/>
          </p:cNvSpPr>
          <p:nvPr>
            <p:ph type="sldNum" sz="quarter" idx="12"/>
          </p:nvPr>
        </p:nvSpPr>
        <p:spPr/>
        <p:txBody>
          <a:bodyPr/>
          <a:lstStyle/>
          <a:p>
            <a:pPr>
              <a:defRPr/>
            </a:pPr>
            <a:fld id="{CCA775CC-75E1-4CED-9142-3766DF001531}"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fa-IR"/>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28600"/>
            <a:ext cx="8229600" cy="563562"/>
          </a:xfrm>
        </p:spPr>
        <p:txBody>
          <a:bodyPr/>
          <a:lstStyle/>
          <a:p>
            <a:pPr rtl="1" eaLnBrk="1" hangingPunct="1"/>
            <a:r>
              <a:rPr lang="fa-IR" sz="4800" dirty="0" smtClean="0">
                <a:cs typeface="B Jadid" pitchFamily="2" charset="-78"/>
              </a:rPr>
              <a:t>صادرات استان ها</a:t>
            </a:r>
            <a:endParaRPr lang="en-US" sz="5400" dirty="0" smtClean="0"/>
          </a:p>
        </p:txBody>
      </p:sp>
      <p:graphicFrame>
        <p:nvGraphicFramePr>
          <p:cNvPr id="4" name="Content Placeholder 3"/>
          <p:cNvGraphicFramePr>
            <a:graphicFrameLocks noGrp="1"/>
          </p:cNvGraphicFramePr>
          <p:nvPr>
            <p:ph idx="1"/>
          </p:nvPr>
        </p:nvGraphicFramePr>
        <p:xfrm>
          <a:off x="457200" y="914400"/>
          <a:ext cx="8229597" cy="5486400"/>
        </p:xfrm>
        <a:graphic>
          <a:graphicData uri="http://schemas.openxmlformats.org/drawingml/2006/table">
            <a:tbl>
              <a:tblPr firstRow="1" bandRow="1">
                <a:tableStyleId>{85BE263C-DBD7-4A20-BB59-AAB30ACAA65A}</a:tableStyleId>
              </a:tblPr>
              <a:tblGrid>
                <a:gridCol w="838200"/>
                <a:gridCol w="838200"/>
                <a:gridCol w="838200"/>
                <a:gridCol w="914400"/>
                <a:gridCol w="1295400"/>
                <a:gridCol w="1371600"/>
                <a:gridCol w="1066800"/>
                <a:gridCol w="1066797"/>
              </a:tblGrid>
              <a:tr h="718537">
                <a:tc>
                  <a:txBody>
                    <a:bodyPr/>
                    <a:lstStyle/>
                    <a:p>
                      <a:pPr algn="ctr" rtl="1"/>
                      <a:r>
                        <a:rPr lang="fa-IR" sz="1800" b="0" dirty="0" smtClean="0">
                          <a:cs typeface="B Yekan" pitchFamily="2" charset="-78"/>
                        </a:rPr>
                        <a:t>سهم ارزشي</a:t>
                      </a:r>
                      <a:endParaRPr lang="en-US" sz="1800" b="0" dirty="0">
                        <a:cs typeface="B Yekan" pitchFamily="2" charset="-78"/>
                      </a:endParaRPr>
                    </a:p>
                  </a:txBody>
                  <a:tcPr anchor="ctr"/>
                </a:tc>
                <a:tc>
                  <a:txBody>
                    <a:bodyPr/>
                    <a:lstStyle/>
                    <a:p>
                      <a:pPr algn="ctr" rtl="1"/>
                      <a:r>
                        <a:rPr lang="fa-IR" sz="1800" b="0" dirty="0" smtClean="0">
                          <a:cs typeface="B Yekan" pitchFamily="2" charset="-78"/>
                        </a:rPr>
                        <a:t>سهم وزني</a:t>
                      </a:r>
                      <a:endParaRPr lang="en-US" sz="1800" b="0" dirty="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b="0" dirty="0" smtClean="0">
                          <a:cs typeface="B Yekan" pitchFamily="2" charset="-78"/>
                        </a:rPr>
                        <a:t>تغيير ارزشي</a:t>
                      </a:r>
                      <a:endParaRPr lang="en-US" sz="1800" b="0" dirty="0" smtClean="0">
                        <a:cs typeface="B Yekan" pitchFamily="2" charset="-78"/>
                      </a:endParaRPr>
                    </a:p>
                  </a:txBody>
                  <a:tcPr anchor="ctr"/>
                </a:tc>
                <a:tc>
                  <a:txBody>
                    <a:bodyPr/>
                    <a:lstStyle/>
                    <a:p>
                      <a:pPr algn="ctr" rtl="1"/>
                      <a:r>
                        <a:rPr lang="fa-IR" sz="1800" b="0" dirty="0" smtClean="0">
                          <a:cs typeface="B Yekan" pitchFamily="2" charset="-78"/>
                        </a:rPr>
                        <a:t>تغيير</a:t>
                      </a:r>
                    </a:p>
                    <a:p>
                      <a:pPr algn="ctr" rtl="1"/>
                      <a:r>
                        <a:rPr lang="fa-IR" sz="1800" b="0" dirty="0" smtClean="0">
                          <a:cs typeface="B Yekan" pitchFamily="2" charset="-78"/>
                        </a:rPr>
                        <a:t>وزني</a:t>
                      </a:r>
                      <a:endParaRPr lang="en-US" sz="1800" b="0" dirty="0">
                        <a:cs typeface="B Yekan" pitchFamily="2" charset="-78"/>
                      </a:endParaRPr>
                    </a:p>
                  </a:txBody>
                  <a:tcPr anchor="ctr"/>
                </a:tc>
                <a:tc>
                  <a:txBody>
                    <a:bodyPr/>
                    <a:lstStyle/>
                    <a:p>
                      <a:pPr algn="ctr" rtl="1"/>
                      <a:r>
                        <a:rPr lang="fa-IR" sz="1800" b="0" dirty="0" smtClean="0">
                          <a:cs typeface="B Yekan" pitchFamily="2" charset="-78"/>
                        </a:rPr>
                        <a:t>متوسط</a:t>
                      </a:r>
                    </a:p>
                    <a:p>
                      <a:pPr algn="ctr" rtl="1"/>
                      <a:r>
                        <a:rPr lang="fa-IR" sz="1800" b="0" dirty="0" smtClean="0">
                          <a:cs typeface="B Yekan" pitchFamily="2" charset="-78"/>
                        </a:rPr>
                        <a:t> هر تن(دلار)</a:t>
                      </a:r>
                      <a:endParaRPr lang="en-US" sz="1800" b="0" dirty="0">
                        <a:cs typeface="B Yekan" pitchFamily="2" charset="-78"/>
                      </a:endParaRPr>
                    </a:p>
                  </a:txBody>
                  <a:tcPr anchor="ctr"/>
                </a:tc>
                <a:tc>
                  <a:txBody>
                    <a:bodyPr/>
                    <a:lstStyle/>
                    <a:p>
                      <a:pPr algn="ctr" rtl="1"/>
                      <a:r>
                        <a:rPr lang="fa-IR" sz="1800" b="0" dirty="0" smtClean="0">
                          <a:cs typeface="B Yekan" pitchFamily="2" charset="-78"/>
                        </a:rPr>
                        <a:t>ارزش</a:t>
                      </a:r>
                    </a:p>
                    <a:p>
                      <a:pPr algn="ctr" rtl="1"/>
                      <a:r>
                        <a:rPr lang="fa-IR" sz="1800" b="0" dirty="0" smtClean="0">
                          <a:cs typeface="B Yekan" pitchFamily="2" charset="-78"/>
                        </a:rPr>
                        <a:t>(ميليون دلار)</a:t>
                      </a:r>
                      <a:endParaRPr lang="en-US" sz="1800" b="0" dirty="0">
                        <a:cs typeface="B Yekan" pitchFamily="2" charset="-78"/>
                      </a:endParaRPr>
                    </a:p>
                  </a:txBody>
                  <a:tcPr anchor="ctr"/>
                </a:tc>
                <a:tc>
                  <a:txBody>
                    <a:bodyPr/>
                    <a:lstStyle/>
                    <a:p>
                      <a:pPr algn="ctr" rtl="1"/>
                      <a:r>
                        <a:rPr lang="fa-IR" sz="1800" b="0" dirty="0" smtClean="0">
                          <a:cs typeface="B Yekan" pitchFamily="2" charset="-78"/>
                        </a:rPr>
                        <a:t>وزن </a:t>
                      </a:r>
                    </a:p>
                    <a:p>
                      <a:pPr algn="ctr" rtl="1"/>
                      <a:r>
                        <a:rPr lang="fa-IR" sz="1800" b="0" dirty="0" smtClean="0">
                          <a:cs typeface="B Yekan" pitchFamily="2" charset="-78"/>
                        </a:rPr>
                        <a:t>(هزارتن)</a:t>
                      </a:r>
                      <a:endParaRPr lang="en-US" sz="1800" b="0" dirty="0">
                        <a:cs typeface="B Yekan" pitchFamily="2" charset="-78"/>
                      </a:endParaRPr>
                    </a:p>
                  </a:txBody>
                  <a:tcPr anchor="ctr"/>
                </a:tc>
                <a:tc>
                  <a:txBody>
                    <a:bodyPr/>
                    <a:lstStyle/>
                    <a:p>
                      <a:pPr algn="ctr" rtl="1"/>
                      <a:r>
                        <a:rPr lang="fa-IR" sz="1800" b="0" dirty="0" smtClean="0">
                          <a:cs typeface="B Yekan" pitchFamily="2" charset="-78"/>
                        </a:rPr>
                        <a:t>استان</a:t>
                      </a:r>
                      <a:endParaRPr lang="en-US" sz="1800" b="0" dirty="0">
                        <a:cs typeface="B Yekan" pitchFamily="2" charset="-78"/>
                      </a:endParaRPr>
                    </a:p>
                  </a:txBody>
                  <a:tcPr anchor="ctr"/>
                </a:tc>
              </a:tr>
              <a:tr h="462364">
                <a:tc>
                  <a:txBody>
                    <a:bodyPr/>
                    <a:lstStyle/>
                    <a:p>
                      <a:pPr algn="ctr" rtl="1"/>
                      <a:r>
                        <a:rPr lang="fa-IR" sz="1800" dirty="0" smtClean="0">
                          <a:cs typeface="B Yekan" pitchFamily="2" charset="-78"/>
                        </a:rPr>
                        <a:t>23</a:t>
                      </a:r>
                      <a:endParaRPr lang="en-US" sz="1800" dirty="0">
                        <a:cs typeface="B Yekan" pitchFamily="2" charset="-78"/>
                      </a:endParaRPr>
                    </a:p>
                  </a:txBody>
                  <a:tcPr anchor="ctr"/>
                </a:tc>
                <a:tc>
                  <a:txBody>
                    <a:bodyPr/>
                    <a:lstStyle/>
                    <a:p>
                      <a:pPr algn="ctr" rtl="1"/>
                      <a:r>
                        <a:rPr lang="fa-IR" sz="1800" dirty="0" smtClean="0">
                          <a:cs typeface="B Yekan" pitchFamily="2" charset="-78"/>
                        </a:rPr>
                        <a:t>19</a:t>
                      </a:r>
                      <a:endParaRPr lang="en-US" sz="1800" dirty="0">
                        <a:cs typeface="B Yekan" pitchFamily="2" charset="-78"/>
                      </a:endParaRPr>
                    </a:p>
                  </a:txBody>
                  <a:tcPr anchor="ctr"/>
                </a:tc>
                <a:tc>
                  <a:txBody>
                    <a:bodyPr/>
                    <a:lstStyle/>
                    <a:p>
                      <a:pPr algn="ctr" rtl="1"/>
                      <a:r>
                        <a:rPr lang="fa-IR" sz="1800" dirty="0" smtClean="0">
                          <a:cs typeface="B Yekan" pitchFamily="2" charset="-78"/>
                        </a:rPr>
                        <a:t>45</a:t>
                      </a:r>
                      <a:endParaRPr lang="en-US" sz="1800" dirty="0">
                        <a:cs typeface="B Yekan" pitchFamily="2" charset="-78"/>
                      </a:endParaRPr>
                    </a:p>
                  </a:txBody>
                  <a:tcPr anchor="ctr"/>
                </a:tc>
                <a:tc>
                  <a:txBody>
                    <a:bodyPr/>
                    <a:lstStyle/>
                    <a:p>
                      <a:pPr algn="ctr" rtl="1"/>
                      <a:r>
                        <a:rPr lang="fa-IR" sz="1800" dirty="0" smtClean="0">
                          <a:cs typeface="B Yekan" pitchFamily="2" charset="-78"/>
                        </a:rPr>
                        <a:t>56</a:t>
                      </a:r>
                      <a:endParaRPr lang="en-US" sz="1800" dirty="0">
                        <a:cs typeface="B Yekan" pitchFamily="2" charset="-78"/>
                      </a:endParaRPr>
                    </a:p>
                  </a:txBody>
                  <a:tcPr anchor="ctr"/>
                </a:tc>
                <a:tc>
                  <a:txBody>
                    <a:bodyPr/>
                    <a:lstStyle/>
                    <a:p>
                      <a:pPr algn="ctr" rtl="1"/>
                      <a:r>
                        <a:rPr lang="fa-IR" sz="1800" dirty="0" smtClean="0">
                          <a:cs typeface="B Yekan" pitchFamily="2" charset="-78"/>
                        </a:rPr>
                        <a:t>583</a:t>
                      </a:r>
                      <a:endParaRPr lang="en-US" sz="1800" dirty="0">
                        <a:cs typeface="B Yekan" pitchFamily="2" charset="-78"/>
                      </a:endParaRPr>
                    </a:p>
                  </a:txBody>
                  <a:tcPr anchor="ctr"/>
                </a:tc>
                <a:tc>
                  <a:txBody>
                    <a:bodyPr/>
                    <a:lstStyle/>
                    <a:p>
                      <a:pPr algn="ctr" rtl="1"/>
                      <a:r>
                        <a:rPr lang="fa-IR" sz="1800" dirty="0" smtClean="0">
                          <a:cs typeface="B Yekan" pitchFamily="2" charset="-78"/>
                        </a:rPr>
                        <a:t>7547</a:t>
                      </a:r>
                      <a:endParaRPr lang="en-US" sz="1800" dirty="0">
                        <a:cs typeface="B Yekan" pitchFamily="2" charset="-78"/>
                      </a:endParaRPr>
                    </a:p>
                  </a:txBody>
                  <a:tcPr anchor="ctr"/>
                </a:tc>
                <a:tc>
                  <a:txBody>
                    <a:bodyPr/>
                    <a:lstStyle/>
                    <a:p>
                      <a:pPr algn="ctr" rtl="1"/>
                      <a:r>
                        <a:rPr lang="fa-IR" sz="1800" dirty="0" smtClean="0">
                          <a:cs typeface="B Yekan" pitchFamily="2" charset="-78"/>
                        </a:rPr>
                        <a:t>12939</a:t>
                      </a:r>
                      <a:endParaRPr lang="en-US" sz="1800" dirty="0">
                        <a:cs typeface="B Yekan" pitchFamily="2" charset="-78"/>
                      </a:endParaRPr>
                    </a:p>
                  </a:txBody>
                  <a:tcPr anchor="ctr"/>
                </a:tc>
                <a:tc>
                  <a:txBody>
                    <a:bodyPr/>
                    <a:lstStyle/>
                    <a:p>
                      <a:pPr algn="r" rtl="1"/>
                      <a:r>
                        <a:rPr lang="fa-IR" sz="1800" dirty="0" smtClean="0">
                          <a:cs typeface="B Yekan" pitchFamily="2" charset="-78"/>
                        </a:rPr>
                        <a:t>تهران</a:t>
                      </a:r>
                      <a:endParaRPr lang="en-US" sz="1800" dirty="0">
                        <a:cs typeface="B Yekan" pitchFamily="2" charset="-78"/>
                      </a:endParaRPr>
                    </a:p>
                  </a:txBody>
                  <a:tcPr anchor="ctr"/>
                </a:tc>
              </a:tr>
              <a:tr h="462364">
                <a:tc>
                  <a:txBody>
                    <a:bodyPr/>
                    <a:lstStyle/>
                    <a:p>
                      <a:pPr algn="ctr" rtl="1"/>
                      <a:r>
                        <a:rPr lang="fa-IR" sz="1800" dirty="0" smtClean="0">
                          <a:cs typeface="B Yekan" pitchFamily="2" charset="-78"/>
                        </a:rPr>
                        <a:t>21</a:t>
                      </a:r>
                      <a:endParaRPr lang="en-US" sz="1800" dirty="0">
                        <a:cs typeface="B Yekan" pitchFamily="2" charset="-78"/>
                      </a:endParaRPr>
                    </a:p>
                  </a:txBody>
                  <a:tcPr anchor="ctr"/>
                </a:tc>
                <a:tc>
                  <a:txBody>
                    <a:bodyPr/>
                    <a:lstStyle/>
                    <a:p>
                      <a:pPr algn="ctr" rtl="1"/>
                      <a:r>
                        <a:rPr lang="fa-IR" sz="1800" dirty="0" smtClean="0">
                          <a:cs typeface="B Yekan" pitchFamily="2" charset="-78"/>
                        </a:rPr>
                        <a:t>15</a:t>
                      </a:r>
                      <a:endParaRPr lang="en-US" sz="1800" dirty="0">
                        <a:cs typeface="B Yekan" pitchFamily="2" charset="-78"/>
                      </a:endParaRPr>
                    </a:p>
                  </a:txBody>
                  <a:tcPr anchor="ctr"/>
                </a:tc>
                <a:tc>
                  <a:txBody>
                    <a:bodyPr/>
                    <a:lstStyle/>
                    <a:p>
                      <a:pPr algn="ctr" rtl="1"/>
                      <a:r>
                        <a:rPr lang="fa-IR" sz="1800" dirty="0" smtClean="0">
                          <a:cs typeface="B Yekan" pitchFamily="2" charset="-78"/>
                        </a:rPr>
                        <a:t>31-</a:t>
                      </a:r>
                      <a:endParaRPr lang="en-US" sz="1800" dirty="0">
                        <a:cs typeface="B Yekan" pitchFamily="2" charset="-78"/>
                      </a:endParaRPr>
                    </a:p>
                  </a:txBody>
                  <a:tcPr anchor="ctr"/>
                </a:tc>
                <a:tc>
                  <a:txBody>
                    <a:bodyPr/>
                    <a:lstStyle/>
                    <a:p>
                      <a:pPr algn="ctr" rtl="1"/>
                      <a:r>
                        <a:rPr lang="fa-IR" sz="1800" dirty="0" smtClean="0">
                          <a:cs typeface="B Yekan" pitchFamily="2" charset="-78"/>
                        </a:rPr>
                        <a:t>33-</a:t>
                      </a:r>
                      <a:endParaRPr lang="en-US" sz="1800" dirty="0">
                        <a:cs typeface="B Yekan" pitchFamily="2" charset="-78"/>
                      </a:endParaRPr>
                    </a:p>
                  </a:txBody>
                  <a:tcPr anchor="ctr"/>
                </a:tc>
                <a:tc>
                  <a:txBody>
                    <a:bodyPr/>
                    <a:lstStyle/>
                    <a:p>
                      <a:pPr algn="ctr" rtl="1"/>
                      <a:r>
                        <a:rPr lang="fa-IR" sz="1800" dirty="0" smtClean="0">
                          <a:cs typeface="B Yekan" pitchFamily="2" charset="-78"/>
                        </a:rPr>
                        <a:t>673</a:t>
                      </a:r>
                      <a:endParaRPr lang="en-US" sz="1800" dirty="0">
                        <a:cs typeface="B Yekan" pitchFamily="2" charset="-78"/>
                      </a:endParaRPr>
                    </a:p>
                  </a:txBody>
                  <a:tcPr anchor="ctr"/>
                </a:tc>
                <a:tc>
                  <a:txBody>
                    <a:bodyPr/>
                    <a:lstStyle/>
                    <a:p>
                      <a:pPr algn="ctr" rtl="1"/>
                      <a:r>
                        <a:rPr lang="fa-IR" sz="1800" dirty="0" smtClean="0">
                          <a:cs typeface="B Yekan" pitchFamily="2" charset="-78"/>
                        </a:rPr>
                        <a:t>6969</a:t>
                      </a:r>
                      <a:endParaRPr lang="en-US" sz="1800" dirty="0">
                        <a:cs typeface="B Yekan" pitchFamily="2" charset="-78"/>
                      </a:endParaRPr>
                    </a:p>
                  </a:txBody>
                  <a:tcPr anchor="ctr"/>
                </a:tc>
                <a:tc>
                  <a:txBody>
                    <a:bodyPr/>
                    <a:lstStyle/>
                    <a:p>
                      <a:pPr algn="ctr" rtl="1"/>
                      <a:r>
                        <a:rPr lang="fa-IR" sz="1800" dirty="0" smtClean="0">
                          <a:cs typeface="B Yekan" pitchFamily="2" charset="-78"/>
                        </a:rPr>
                        <a:t>10348</a:t>
                      </a:r>
                      <a:endParaRPr lang="en-US" sz="1800" dirty="0">
                        <a:cs typeface="B Yekan" pitchFamily="2" charset="-78"/>
                      </a:endParaRPr>
                    </a:p>
                  </a:txBody>
                  <a:tcPr anchor="ctr"/>
                </a:tc>
                <a:tc>
                  <a:txBody>
                    <a:bodyPr/>
                    <a:lstStyle/>
                    <a:p>
                      <a:pPr algn="r" rtl="1"/>
                      <a:r>
                        <a:rPr lang="fa-IR" sz="1800" dirty="0" smtClean="0">
                          <a:cs typeface="B Yekan" pitchFamily="2" charset="-78"/>
                        </a:rPr>
                        <a:t>بوشهر</a:t>
                      </a:r>
                      <a:endParaRPr lang="en-US" sz="1800" dirty="0">
                        <a:cs typeface="B Yekan" pitchFamily="2" charset="-78"/>
                      </a:endParaRPr>
                    </a:p>
                  </a:txBody>
                  <a:tcPr anchor="ctr"/>
                </a:tc>
              </a:tr>
              <a:tr h="489553">
                <a:tc>
                  <a:txBody>
                    <a:bodyPr/>
                    <a:lstStyle/>
                    <a:p>
                      <a:pPr algn="ctr" rtl="1"/>
                      <a:r>
                        <a:rPr lang="fa-IR" sz="1800" dirty="0" smtClean="0">
                          <a:cs typeface="B Yekan" pitchFamily="2" charset="-78"/>
                        </a:rPr>
                        <a:t>11</a:t>
                      </a:r>
                      <a:endParaRPr lang="en-US" sz="1800" dirty="0">
                        <a:cs typeface="B Yekan" pitchFamily="2" charset="-78"/>
                      </a:endParaRPr>
                    </a:p>
                  </a:txBody>
                  <a:tcPr anchor="ctr"/>
                </a:tc>
                <a:tc>
                  <a:txBody>
                    <a:bodyPr/>
                    <a:lstStyle/>
                    <a:p>
                      <a:pPr algn="ctr" rtl="1"/>
                      <a:r>
                        <a:rPr lang="fa-IR" sz="1800" dirty="0" smtClean="0">
                          <a:cs typeface="B Yekan" pitchFamily="2" charset="-78"/>
                        </a:rPr>
                        <a:t>14</a:t>
                      </a:r>
                      <a:endParaRPr lang="en-US" sz="1800" dirty="0">
                        <a:cs typeface="B Yekan" pitchFamily="2" charset="-78"/>
                      </a:endParaRPr>
                    </a:p>
                  </a:txBody>
                  <a:tcPr anchor="ctr"/>
                </a:tc>
                <a:tc>
                  <a:txBody>
                    <a:bodyPr/>
                    <a:lstStyle/>
                    <a:p>
                      <a:pPr algn="ctr" rtl="1"/>
                      <a:r>
                        <a:rPr lang="fa-IR" sz="1800" dirty="0" smtClean="0">
                          <a:cs typeface="B Yekan" pitchFamily="2" charset="-78"/>
                        </a:rPr>
                        <a:t>32-</a:t>
                      </a:r>
                      <a:endParaRPr lang="en-US" sz="1800" dirty="0">
                        <a:cs typeface="B Yekan" pitchFamily="2" charset="-78"/>
                      </a:endParaRPr>
                    </a:p>
                  </a:txBody>
                  <a:tcPr anchor="ctr"/>
                </a:tc>
                <a:tc>
                  <a:txBody>
                    <a:bodyPr/>
                    <a:lstStyle/>
                    <a:p>
                      <a:pPr algn="ctr" rtl="1"/>
                      <a:r>
                        <a:rPr lang="fa-IR" sz="1800" dirty="0" smtClean="0">
                          <a:cs typeface="B Yekan" pitchFamily="2" charset="-78"/>
                        </a:rPr>
                        <a:t>10-</a:t>
                      </a:r>
                      <a:endParaRPr lang="en-US" sz="1800" dirty="0">
                        <a:cs typeface="B Yekan" pitchFamily="2" charset="-78"/>
                      </a:endParaRPr>
                    </a:p>
                  </a:txBody>
                  <a:tcPr anchor="ctr"/>
                </a:tc>
                <a:tc>
                  <a:txBody>
                    <a:bodyPr/>
                    <a:lstStyle/>
                    <a:p>
                      <a:pPr algn="ctr" rtl="1"/>
                      <a:r>
                        <a:rPr lang="fa-IR" sz="1800" dirty="0" smtClean="0">
                          <a:cs typeface="B Yekan" pitchFamily="2" charset="-78"/>
                        </a:rPr>
                        <a:t>360</a:t>
                      </a:r>
                      <a:endParaRPr lang="en-US" sz="1800" dirty="0">
                        <a:cs typeface="B Yekan" pitchFamily="2" charset="-78"/>
                      </a:endParaRPr>
                    </a:p>
                  </a:txBody>
                  <a:tcPr anchor="ctr"/>
                </a:tc>
                <a:tc>
                  <a:txBody>
                    <a:bodyPr/>
                    <a:lstStyle/>
                    <a:p>
                      <a:pPr algn="ctr" rtl="1"/>
                      <a:r>
                        <a:rPr lang="fa-IR" sz="1800" dirty="0" smtClean="0">
                          <a:cs typeface="B Yekan" pitchFamily="2" charset="-78"/>
                        </a:rPr>
                        <a:t>3558</a:t>
                      </a:r>
                      <a:endParaRPr lang="en-US" sz="1800" dirty="0">
                        <a:cs typeface="B Yekan" pitchFamily="2" charset="-78"/>
                      </a:endParaRPr>
                    </a:p>
                  </a:txBody>
                  <a:tcPr anchor="ctr"/>
                </a:tc>
                <a:tc>
                  <a:txBody>
                    <a:bodyPr/>
                    <a:lstStyle/>
                    <a:p>
                      <a:pPr algn="ctr" rtl="1"/>
                      <a:r>
                        <a:rPr lang="fa-IR" sz="1800" dirty="0" smtClean="0">
                          <a:cs typeface="B Yekan" pitchFamily="2" charset="-78"/>
                        </a:rPr>
                        <a:t>9893</a:t>
                      </a:r>
                      <a:endParaRPr lang="en-US" sz="1800" dirty="0">
                        <a:cs typeface="B Yekan" pitchFamily="2" charset="-78"/>
                      </a:endParaRPr>
                    </a:p>
                  </a:txBody>
                  <a:tcPr anchor="ctr"/>
                </a:tc>
                <a:tc>
                  <a:txBody>
                    <a:bodyPr/>
                    <a:lstStyle/>
                    <a:p>
                      <a:pPr algn="r" rtl="1"/>
                      <a:r>
                        <a:rPr lang="fa-IR" sz="1800" dirty="0" smtClean="0">
                          <a:cs typeface="B Yekan" pitchFamily="2" charset="-78"/>
                        </a:rPr>
                        <a:t>خوزستان</a:t>
                      </a:r>
                      <a:endParaRPr lang="en-US" sz="1800" dirty="0">
                        <a:cs typeface="B Yekan" pitchFamily="2" charset="-78"/>
                      </a:endParaRPr>
                    </a:p>
                  </a:txBody>
                  <a:tcPr anchor="ctr"/>
                </a:tc>
              </a:tr>
              <a:tr h="427666">
                <a:tc>
                  <a:txBody>
                    <a:bodyPr/>
                    <a:lstStyle/>
                    <a:p>
                      <a:pPr algn="ctr" rtl="1"/>
                      <a:r>
                        <a:rPr lang="fa-IR" sz="1800" dirty="0" smtClean="0">
                          <a:solidFill>
                            <a:srgbClr val="FF0000"/>
                          </a:solidFill>
                          <a:cs typeface="B Yekan" pitchFamily="2" charset="-78"/>
                        </a:rPr>
                        <a:t>9</a:t>
                      </a:r>
                      <a:endParaRPr lang="en-US" sz="1800" dirty="0">
                        <a:solidFill>
                          <a:srgbClr val="FF0000"/>
                        </a:solidFill>
                        <a:cs typeface="B Yekan" pitchFamily="2" charset="-78"/>
                      </a:endParaRPr>
                    </a:p>
                  </a:txBody>
                  <a:tcPr anchor="ctr"/>
                </a:tc>
                <a:tc>
                  <a:txBody>
                    <a:bodyPr/>
                    <a:lstStyle/>
                    <a:p>
                      <a:pPr algn="ctr" rtl="1"/>
                      <a:r>
                        <a:rPr lang="fa-IR" sz="1800" dirty="0" smtClean="0">
                          <a:solidFill>
                            <a:srgbClr val="FF0000"/>
                          </a:solidFill>
                          <a:cs typeface="B Yekan" pitchFamily="2" charset="-78"/>
                        </a:rPr>
                        <a:t>7</a:t>
                      </a:r>
                      <a:endParaRPr lang="en-US" sz="1800" dirty="0">
                        <a:solidFill>
                          <a:srgbClr val="FF0000"/>
                        </a:solidFill>
                        <a:cs typeface="B Yekan" pitchFamily="2" charset="-78"/>
                      </a:endParaRPr>
                    </a:p>
                  </a:txBody>
                  <a:tcPr anchor="ctr"/>
                </a:tc>
                <a:tc>
                  <a:txBody>
                    <a:bodyPr/>
                    <a:lstStyle/>
                    <a:p>
                      <a:pPr algn="ctr" rtl="1"/>
                      <a:r>
                        <a:rPr lang="fa-IR" sz="1800" dirty="0" smtClean="0">
                          <a:solidFill>
                            <a:srgbClr val="FF0000"/>
                          </a:solidFill>
                          <a:cs typeface="B Yekan" pitchFamily="2" charset="-78"/>
                        </a:rPr>
                        <a:t>9</a:t>
                      </a:r>
                      <a:endParaRPr lang="en-US" sz="1800" dirty="0">
                        <a:solidFill>
                          <a:srgbClr val="FF0000"/>
                        </a:solidFill>
                        <a:cs typeface="B Yekan" pitchFamily="2" charset="-78"/>
                      </a:endParaRPr>
                    </a:p>
                  </a:txBody>
                  <a:tcPr anchor="ctr"/>
                </a:tc>
                <a:tc>
                  <a:txBody>
                    <a:bodyPr/>
                    <a:lstStyle/>
                    <a:p>
                      <a:pPr algn="ctr" rtl="1"/>
                      <a:r>
                        <a:rPr lang="fa-IR" sz="1800" dirty="0" smtClean="0">
                          <a:solidFill>
                            <a:srgbClr val="FF0000"/>
                          </a:solidFill>
                          <a:cs typeface="B Yekan" pitchFamily="2" charset="-78"/>
                        </a:rPr>
                        <a:t>25</a:t>
                      </a:r>
                      <a:endParaRPr lang="en-US" sz="1800" dirty="0">
                        <a:solidFill>
                          <a:srgbClr val="FF0000"/>
                        </a:solidFill>
                        <a:cs typeface="B Yekan" pitchFamily="2" charset="-78"/>
                      </a:endParaRPr>
                    </a:p>
                  </a:txBody>
                  <a:tcPr anchor="ctr"/>
                </a:tc>
                <a:tc>
                  <a:txBody>
                    <a:bodyPr/>
                    <a:lstStyle/>
                    <a:p>
                      <a:pPr algn="ctr" rtl="1"/>
                      <a:r>
                        <a:rPr lang="fa-IR" sz="1800" dirty="0" smtClean="0">
                          <a:solidFill>
                            <a:srgbClr val="FF0000"/>
                          </a:solidFill>
                          <a:cs typeface="B Yekan" pitchFamily="2" charset="-78"/>
                        </a:rPr>
                        <a:t>630</a:t>
                      </a:r>
                      <a:endParaRPr lang="en-US" sz="1800" dirty="0">
                        <a:solidFill>
                          <a:srgbClr val="FF0000"/>
                        </a:solidFill>
                        <a:cs typeface="B Yekan" pitchFamily="2" charset="-78"/>
                      </a:endParaRPr>
                    </a:p>
                  </a:txBody>
                  <a:tcPr anchor="ctr"/>
                </a:tc>
                <a:tc>
                  <a:txBody>
                    <a:bodyPr/>
                    <a:lstStyle/>
                    <a:p>
                      <a:pPr algn="ctr" rtl="1"/>
                      <a:r>
                        <a:rPr lang="fa-IR" sz="1800" dirty="0" smtClean="0">
                          <a:solidFill>
                            <a:srgbClr val="FF0000"/>
                          </a:solidFill>
                          <a:cs typeface="B Yekan" pitchFamily="2" charset="-78"/>
                        </a:rPr>
                        <a:t>3016</a:t>
                      </a:r>
                      <a:endParaRPr lang="en-US" sz="1800" dirty="0">
                        <a:solidFill>
                          <a:srgbClr val="FF0000"/>
                        </a:solidFill>
                        <a:cs typeface="B Yekan" pitchFamily="2" charset="-78"/>
                      </a:endParaRPr>
                    </a:p>
                  </a:txBody>
                  <a:tcPr anchor="ctr"/>
                </a:tc>
                <a:tc>
                  <a:txBody>
                    <a:bodyPr/>
                    <a:lstStyle/>
                    <a:p>
                      <a:pPr algn="ctr" rtl="1"/>
                      <a:r>
                        <a:rPr lang="fa-IR" sz="1800" dirty="0" smtClean="0">
                          <a:solidFill>
                            <a:srgbClr val="FF0000"/>
                          </a:solidFill>
                          <a:cs typeface="B Yekan" pitchFamily="2" charset="-78"/>
                        </a:rPr>
                        <a:t>4787</a:t>
                      </a:r>
                      <a:endParaRPr lang="en-US" sz="1800" dirty="0">
                        <a:solidFill>
                          <a:srgbClr val="FF0000"/>
                        </a:solidFill>
                        <a:cs typeface="B Yekan" pitchFamily="2" charset="-78"/>
                      </a:endParaRPr>
                    </a:p>
                  </a:txBody>
                  <a:tcPr anchor="ctr"/>
                </a:tc>
                <a:tc>
                  <a:txBody>
                    <a:bodyPr/>
                    <a:lstStyle/>
                    <a:p>
                      <a:pPr algn="r" rtl="1"/>
                      <a:r>
                        <a:rPr lang="fa-IR" sz="1800" dirty="0" smtClean="0">
                          <a:solidFill>
                            <a:srgbClr val="FF0000"/>
                          </a:solidFill>
                          <a:cs typeface="B Yekan" pitchFamily="2" charset="-78"/>
                        </a:rPr>
                        <a:t>اصفهان</a:t>
                      </a:r>
                      <a:endParaRPr lang="en-US" sz="1800" dirty="0">
                        <a:solidFill>
                          <a:srgbClr val="FF0000"/>
                        </a:solidFill>
                        <a:cs typeface="B Yekan" pitchFamily="2" charset="-78"/>
                      </a:endParaRPr>
                    </a:p>
                  </a:txBody>
                  <a:tcPr anchor="ctr"/>
                </a:tc>
              </a:tr>
              <a:tr h="462364">
                <a:tc>
                  <a:txBody>
                    <a:bodyPr/>
                    <a:lstStyle/>
                    <a:p>
                      <a:pPr algn="ctr" rtl="1"/>
                      <a:r>
                        <a:rPr lang="fa-IR" sz="1800" dirty="0" smtClean="0">
                          <a:cs typeface="B Yekan" pitchFamily="2" charset="-78"/>
                        </a:rPr>
                        <a:t>8</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14</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5-</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6-</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256</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2491</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9718</a:t>
                      </a:r>
                      <a:endParaRPr lang="en-US" sz="1800" dirty="0">
                        <a:solidFill>
                          <a:schemeClr val="tx1"/>
                        </a:solidFill>
                        <a:cs typeface="B Yekan" pitchFamily="2" charset="-78"/>
                      </a:endParaRPr>
                    </a:p>
                  </a:txBody>
                  <a:tcPr anchor="ctr"/>
                </a:tc>
                <a:tc>
                  <a:txBody>
                    <a:bodyPr/>
                    <a:lstStyle/>
                    <a:p>
                      <a:pPr algn="r" rtl="1"/>
                      <a:r>
                        <a:rPr lang="fa-IR" sz="1800" dirty="0" smtClean="0">
                          <a:cs typeface="B Yekan" pitchFamily="2" charset="-78"/>
                        </a:rPr>
                        <a:t>خراسان</a:t>
                      </a:r>
                      <a:endParaRPr lang="en-US" sz="1800" dirty="0">
                        <a:solidFill>
                          <a:schemeClr val="tx1"/>
                        </a:solidFill>
                        <a:cs typeface="B Yekan" pitchFamily="2" charset="-78"/>
                      </a:endParaRPr>
                    </a:p>
                  </a:txBody>
                  <a:tcPr anchor="ctr"/>
                </a:tc>
              </a:tr>
              <a:tr h="410592">
                <a:tc>
                  <a:txBody>
                    <a:bodyPr/>
                    <a:lstStyle/>
                    <a:p>
                      <a:pPr algn="ctr" rtl="1"/>
                      <a:r>
                        <a:rPr lang="fa-IR" sz="1800" kern="1200" dirty="0" smtClean="0">
                          <a:cs typeface="B Yekan" pitchFamily="2" charset="-78"/>
                        </a:rPr>
                        <a:t>3</a:t>
                      </a:r>
                      <a:endParaRPr lang="en-US" sz="1800" kern="1200" dirty="0" smtClean="0">
                        <a:solidFill>
                          <a:schemeClr val="dk1"/>
                        </a:solidFill>
                        <a:latin typeface="+mn-lt"/>
                        <a:ea typeface="+mn-ea"/>
                        <a:cs typeface="B Yekan" pitchFamily="2" charset="-78"/>
                      </a:endParaRPr>
                    </a:p>
                  </a:txBody>
                  <a:tcPr anchor="ctr"/>
                </a:tc>
                <a:tc>
                  <a:txBody>
                    <a:bodyPr/>
                    <a:lstStyle/>
                    <a:p>
                      <a:pPr algn="ctr" rtl="1"/>
                      <a:r>
                        <a:rPr lang="fa-IR" sz="1800" kern="1200" dirty="0" smtClean="0">
                          <a:cs typeface="B Yekan" pitchFamily="2" charset="-78"/>
                        </a:rPr>
                        <a:t>1</a:t>
                      </a:r>
                      <a:endParaRPr lang="en-US" sz="1800" kern="1200" dirty="0" smtClean="0">
                        <a:solidFill>
                          <a:schemeClr val="dk1"/>
                        </a:solidFill>
                        <a:latin typeface="+mn-lt"/>
                        <a:ea typeface="+mn-ea"/>
                        <a:cs typeface="B Yekan" pitchFamily="2" charset="-78"/>
                      </a:endParaRPr>
                    </a:p>
                  </a:txBody>
                  <a:tcPr anchor="ctr"/>
                </a:tc>
                <a:tc>
                  <a:txBody>
                    <a:bodyPr/>
                    <a:lstStyle/>
                    <a:p>
                      <a:pPr algn="ctr" rtl="1"/>
                      <a:r>
                        <a:rPr lang="fa-IR" sz="1800" kern="1200" dirty="0" smtClean="0">
                          <a:cs typeface="B Yekan" pitchFamily="2" charset="-78"/>
                        </a:rPr>
                        <a:t>19-</a:t>
                      </a:r>
                      <a:endParaRPr lang="en-US" sz="1800" kern="1200" dirty="0" smtClean="0">
                        <a:solidFill>
                          <a:schemeClr val="dk1"/>
                        </a:solidFill>
                        <a:latin typeface="+mn-lt"/>
                        <a:ea typeface="+mn-ea"/>
                        <a:cs typeface="B Yekan" pitchFamily="2" charset="-78"/>
                      </a:endParaRPr>
                    </a:p>
                  </a:txBody>
                  <a:tcPr anchor="ctr"/>
                </a:tc>
                <a:tc>
                  <a:txBody>
                    <a:bodyPr/>
                    <a:lstStyle/>
                    <a:p>
                      <a:pPr algn="ctr" rtl="1"/>
                      <a:r>
                        <a:rPr lang="fa-IR" sz="1800" kern="1200" dirty="0" smtClean="0">
                          <a:cs typeface="B Yekan" pitchFamily="2" charset="-78"/>
                        </a:rPr>
                        <a:t>65-</a:t>
                      </a:r>
                      <a:endParaRPr lang="en-US" sz="1800" kern="1200" dirty="0" smtClean="0">
                        <a:solidFill>
                          <a:schemeClr val="dk1"/>
                        </a:solidFill>
                        <a:latin typeface="+mn-lt"/>
                        <a:ea typeface="+mn-ea"/>
                        <a:cs typeface="B Yekan" pitchFamily="2" charset="-78"/>
                      </a:endParaRPr>
                    </a:p>
                  </a:txBody>
                  <a:tcPr anchor="ctr"/>
                </a:tc>
                <a:tc>
                  <a:txBody>
                    <a:bodyPr/>
                    <a:lstStyle/>
                    <a:p>
                      <a:pPr algn="ctr" rtl="1"/>
                      <a:r>
                        <a:rPr lang="fa-IR" sz="1800" kern="1200" dirty="0" smtClean="0">
                          <a:cs typeface="B Yekan" pitchFamily="2" charset="-78"/>
                        </a:rPr>
                        <a:t>1606</a:t>
                      </a:r>
                      <a:endParaRPr lang="en-US" sz="1800" kern="1200" dirty="0" smtClean="0">
                        <a:solidFill>
                          <a:schemeClr val="dk1"/>
                        </a:solidFill>
                        <a:latin typeface="+mn-lt"/>
                        <a:ea typeface="+mn-ea"/>
                        <a:cs typeface="B Yekan" pitchFamily="2" charset="-78"/>
                      </a:endParaRPr>
                    </a:p>
                  </a:txBody>
                  <a:tcPr anchor="ctr"/>
                </a:tc>
                <a:tc>
                  <a:txBody>
                    <a:bodyPr/>
                    <a:lstStyle/>
                    <a:p>
                      <a:pPr algn="ctr"/>
                      <a:r>
                        <a:rPr lang="fa-IR" sz="1800" kern="1200" dirty="0" smtClean="0">
                          <a:cs typeface="B Yekan" pitchFamily="2" charset="-78"/>
                        </a:rPr>
                        <a:t>1135</a:t>
                      </a:r>
                      <a:endParaRPr lang="en-US" sz="1800" kern="1200" dirty="0" smtClean="0">
                        <a:solidFill>
                          <a:schemeClr val="dk1"/>
                        </a:solidFill>
                        <a:latin typeface="+mn-lt"/>
                        <a:ea typeface="+mn-ea"/>
                        <a:cs typeface="B Yekan" pitchFamily="2" charset="-78"/>
                      </a:endParaRPr>
                    </a:p>
                  </a:txBody>
                  <a:tcPr anchor="ctr"/>
                </a:tc>
                <a:tc>
                  <a:txBody>
                    <a:bodyPr/>
                    <a:lstStyle/>
                    <a:p>
                      <a:pPr algn="ctr"/>
                      <a:r>
                        <a:rPr lang="fa-IR" sz="1800" kern="1200" dirty="0" smtClean="0">
                          <a:cs typeface="B Yekan" pitchFamily="2" charset="-78"/>
                        </a:rPr>
                        <a:t>707</a:t>
                      </a:r>
                      <a:endParaRPr lang="en-US" sz="1800" kern="1200" dirty="0" smtClean="0">
                        <a:solidFill>
                          <a:schemeClr val="dk1"/>
                        </a:solidFill>
                        <a:latin typeface="+mn-lt"/>
                        <a:ea typeface="+mn-ea"/>
                        <a:cs typeface="B Yekan" pitchFamily="2" charset="-78"/>
                      </a:endParaRPr>
                    </a:p>
                  </a:txBody>
                  <a:tcPr anchor="ctr"/>
                </a:tc>
                <a:tc>
                  <a:txBody>
                    <a:bodyPr/>
                    <a:lstStyle/>
                    <a:p>
                      <a:pPr algn="r"/>
                      <a:r>
                        <a:rPr lang="fa-IR" sz="1800" kern="1200" dirty="0" smtClean="0">
                          <a:cs typeface="B Yekan" pitchFamily="2" charset="-78"/>
                        </a:rPr>
                        <a:t>كرمان</a:t>
                      </a:r>
                      <a:endParaRPr lang="en-US" sz="1800" kern="1200" dirty="0" smtClean="0">
                        <a:solidFill>
                          <a:schemeClr val="dk1"/>
                        </a:solidFill>
                        <a:latin typeface="+mn-lt"/>
                        <a:ea typeface="+mn-ea"/>
                        <a:cs typeface="B Yekan" pitchFamily="2" charset="-78"/>
                      </a:endParaRPr>
                    </a:p>
                  </a:txBody>
                  <a:tcPr anchor="ctr"/>
                </a:tc>
              </a:tr>
              <a:tr h="410592">
                <a:tc>
                  <a:txBody>
                    <a:bodyPr/>
                    <a:lstStyle/>
                    <a:p>
                      <a:pPr algn="ctr" rtl="1"/>
                      <a:r>
                        <a:rPr lang="fa-IR" sz="1800" dirty="0" smtClean="0">
                          <a:cs typeface="B Yekan" pitchFamily="2" charset="-78"/>
                        </a:rPr>
                        <a:t>3</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2</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32</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57</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897</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1130</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1261</a:t>
                      </a:r>
                      <a:endParaRPr lang="en-US" sz="1800" dirty="0">
                        <a:solidFill>
                          <a:schemeClr val="tx1"/>
                        </a:solidFill>
                        <a:cs typeface="B Yekan" pitchFamily="2" charset="-78"/>
                      </a:endParaRPr>
                    </a:p>
                  </a:txBody>
                  <a:tcPr anchor="ctr"/>
                </a:tc>
                <a:tc>
                  <a:txBody>
                    <a:bodyPr/>
                    <a:lstStyle/>
                    <a:p>
                      <a:pPr algn="r" rtl="1"/>
                      <a:r>
                        <a:rPr lang="fa-IR" sz="1800" smtClean="0">
                          <a:cs typeface="B Yekan" pitchFamily="2" charset="-78"/>
                        </a:rPr>
                        <a:t>آذ.شرقي</a:t>
                      </a:r>
                      <a:endParaRPr lang="en-US" sz="1800" dirty="0">
                        <a:solidFill>
                          <a:schemeClr val="tx1"/>
                        </a:solidFill>
                        <a:cs typeface="B Yekan" pitchFamily="2" charset="-78"/>
                      </a:endParaRPr>
                    </a:p>
                  </a:txBody>
                  <a:tcPr anchor="ctr"/>
                </a:tc>
              </a:tr>
              <a:tr h="410592">
                <a:tc>
                  <a:txBody>
                    <a:bodyPr/>
                    <a:lstStyle/>
                    <a:p>
                      <a:pPr algn="ctr" rtl="1"/>
                      <a:r>
                        <a:rPr lang="fa-IR" sz="1800" dirty="0" smtClean="0">
                          <a:cs typeface="B Yekan" pitchFamily="2" charset="-78"/>
                        </a:rPr>
                        <a:t>3</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3</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136</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111</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589</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1050</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1783</a:t>
                      </a:r>
                      <a:endParaRPr lang="en-US" sz="1800" dirty="0">
                        <a:solidFill>
                          <a:schemeClr val="tx1"/>
                        </a:solidFill>
                        <a:cs typeface="B Yekan" pitchFamily="2" charset="-78"/>
                      </a:endParaRPr>
                    </a:p>
                  </a:txBody>
                  <a:tcPr anchor="ctr"/>
                </a:tc>
                <a:tc>
                  <a:txBody>
                    <a:bodyPr/>
                    <a:lstStyle/>
                    <a:p>
                      <a:pPr algn="r" rtl="1"/>
                      <a:r>
                        <a:rPr lang="fa-IR" sz="1800" dirty="0" smtClean="0">
                          <a:cs typeface="B Yekan" pitchFamily="2" charset="-78"/>
                        </a:rPr>
                        <a:t>فارس</a:t>
                      </a:r>
                      <a:endParaRPr lang="en-US" sz="1800" dirty="0">
                        <a:solidFill>
                          <a:schemeClr val="tx1"/>
                        </a:solidFill>
                        <a:cs typeface="B Yekan" pitchFamily="2" charset="-78"/>
                      </a:endParaRPr>
                    </a:p>
                  </a:txBody>
                  <a:tcPr anchor="ctr"/>
                </a:tc>
              </a:tr>
              <a:tr h="410592">
                <a:tc>
                  <a:txBody>
                    <a:bodyPr/>
                    <a:lstStyle/>
                    <a:p>
                      <a:pPr algn="ctr" rtl="1"/>
                      <a:r>
                        <a:rPr lang="fa-IR" sz="1800" dirty="0" smtClean="0">
                          <a:cs typeface="B Yekan" pitchFamily="2" charset="-78"/>
                        </a:rPr>
                        <a:t>3</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2</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62</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48</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840</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935</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1114</a:t>
                      </a:r>
                      <a:endParaRPr lang="en-US" sz="1800" dirty="0">
                        <a:solidFill>
                          <a:schemeClr val="tx1"/>
                        </a:solidFill>
                        <a:cs typeface="B Yekan" pitchFamily="2" charset="-78"/>
                      </a:endParaRPr>
                    </a:p>
                  </a:txBody>
                  <a:tcPr anchor="ctr"/>
                </a:tc>
                <a:tc>
                  <a:txBody>
                    <a:bodyPr/>
                    <a:lstStyle/>
                    <a:p>
                      <a:pPr algn="r" rtl="1"/>
                      <a:r>
                        <a:rPr lang="fa-IR" sz="1800" dirty="0" smtClean="0">
                          <a:cs typeface="B Yekan" pitchFamily="2" charset="-78"/>
                        </a:rPr>
                        <a:t>مركزي</a:t>
                      </a:r>
                      <a:endParaRPr lang="en-US" sz="1800" dirty="0">
                        <a:solidFill>
                          <a:schemeClr val="tx1"/>
                        </a:solidFill>
                        <a:cs typeface="B Yekan" pitchFamily="2" charset="-78"/>
                      </a:endParaRPr>
                    </a:p>
                  </a:txBody>
                  <a:tcPr anchor="ctr"/>
                </a:tc>
              </a:tr>
              <a:tr h="410592">
                <a:tc>
                  <a:txBody>
                    <a:bodyPr/>
                    <a:lstStyle/>
                    <a:p>
                      <a:pPr algn="ctr" rtl="1"/>
                      <a:r>
                        <a:rPr lang="fa-IR" sz="1800" dirty="0" smtClean="0">
                          <a:cs typeface="B Yekan" pitchFamily="2" charset="-78"/>
                        </a:rPr>
                        <a:t>2</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2</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29</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33</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403</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665</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1726</a:t>
                      </a:r>
                      <a:endParaRPr lang="en-US" sz="1800" dirty="0">
                        <a:solidFill>
                          <a:schemeClr val="tx1"/>
                        </a:solidFill>
                        <a:cs typeface="B Yekan" pitchFamily="2" charset="-78"/>
                      </a:endParaRPr>
                    </a:p>
                  </a:txBody>
                  <a:tcPr anchor="ctr"/>
                </a:tc>
                <a:tc>
                  <a:txBody>
                    <a:bodyPr/>
                    <a:lstStyle/>
                    <a:p>
                      <a:pPr algn="r" rtl="1"/>
                      <a:r>
                        <a:rPr lang="fa-IR" sz="1800" smtClean="0">
                          <a:cs typeface="B Yekan" pitchFamily="2" charset="-78"/>
                        </a:rPr>
                        <a:t>آذ.غربي</a:t>
                      </a:r>
                      <a:endParaRPr lang="en-US" sz="1800" dirty="0">
                        <a:solidFill>
                          <a:schemeClr val="tx1"/>
                        </a:solidFill>
                        <a:cs typeface="B Yekan" pitchFamily="2" charset="-78"/>
                      </a:endParaRPr>
                    </a:p>
                  </a:txBody>
                  <a:tcPr anchor="ctr"/>
                </a:tc>
              </a:tr>
              <a:tr h="410592">
                <a:tc gridSpan="8">
                  <a:txBody>
                    <a:bodyPr/>
                    <a:lstStyle/>
                    <a:p>
                      <a:pPr algn="r" rtl="1"/>
                      <a:r>
                        <a:rPr lang="fa-IR" sz="1800" dirty="0" smtClean="0">
                          <a:cs typeface="B Yekan" pitchFamily="2" charset="-78"/>
                        </a:rPr>
                        <a:t>اقلام صادراتي استان 994 قلم به 109 كشور مي باشد.</a:t>
                      </a:r>
                      <a:endParaRPr lang="en-US" sz="1800" dirty="0">
                        <a:solidFill>
                          <a:schemeClr val="tx1"/>
                        </a:solidFill>
                        <a:cs typeface="B Yekan" pitchFamily="2" charset="-78"/>
                      </a:endParaRPr>
                    </a:p>
                  </a:txBody>
                  <a:tcPr anchor="ctr"/>
                </a:tc>
                <a:tc hMerge="1">
                  <a:txBody>
                    <a:bodyPr/>
                    <a:lstStyle/>
                    <a:p>
                      <a:pPr algn="ctr" rtl="1"/>
                      <a:endParaRPr lang="en-US" sz="1800" dirty="0">
                        <a:solidFill>
                          <a:schemeClr val="tx1"/>
                        </a:solidFill>
                        <a:cs typeface="B Titr" pitchFamily="2" charset="-78"/>
                      </a:endParaRPr>
                    </a:p>
                  </a:txBody>
                  <a:tcPr anchor="ctr"/>
                </a:tc>
                <a:tc hMerge="1">
                  <a:txBody>
                    <a:bodyPr/>
                    <a:lstStyle/>
                    <a:p>
                      <a:pPr algn="ctr" rtl="1"/>
                      <a:endParaRPr lang="en-US" sz="1800" dirty="0">
                        <a:solidFill>
                          <a:schemeClr val="tx1"/>
                        </a:solidFill>
                        <a:cs typeface="B Titr" pitchFamily="2" charset="-78"/>
                      </a:endParaRPr>
                    </a:p>
                  </a:txBody>
                  <a:tcPr anchor="ctr"/>
                </a:tc>
                <a:tc hMerge="1">
                  <a:txBody>
                    <a:bodyPr/>
                    <a:lstStyle/>
                    <a:p>
                      <a:pPr algn="ctr" rtl="1"/>
                      <a:endParaRPr lang="en-US" sz="1800" dirty="0">
                        <a:solidFill>
                          <a:schemeClr val="tx1"/>
                        </a:solidFill>
                        <a:cs typeface="B Titr" pitchFamily="2" charset="-78"/>
                      </a:endParaRPr>
                    </a:p>
                  </a:txBody>
                  <a:tcPr anchor="ctr"/>
                </a:tc>
                <a:tc hMerge="1">
                  <a:txBody>
                    <a:bodyPr/>
                    <a:lstStyle/>
                    <a:p>
                      <a:pPr algn="ctr" rtl="1"/>
                      <a:endParaRPr lang="en-US" sz="1800" dirty="0">
                        <a:solidFill>
                          <a:schemeClr val="tx1"/>
                        </a:solidFill>
                        <a:cs typeface="B Titr" pitchFamily="2" charset="-78"/>
                      </a:endParaRPr>
                    </a:p>
                  </a:txBody>
                  <a:tcPr anchor="ctr"/>
                </a:tc>
                <a:tc hMerge="1">
                  <a:txBody>
                    <a:bodyPr/>
                    <a:lstStyle/>
                    <a:p>
                      <a:pPr algn="ctr" rtl="1"/>
                      <a:endParaRPr lang="en-US" sz="1800" dirty="0">
                        <a:solidFill>
                          <a:schemeClr val="tx1"/>
                        </a:solidFill>
                        <a:cs typeface="B Titr" pitchFamily="2" charset="-78"/>
                      </a:endParaRPr>
                    </a:p>
                  </a:txBody>
                  <a:tcPr anchor="ctr"/>
                </a:tc>
                <a:tc hMerge="1">
                  <a:txBody>
                    <a:bodyPr/>
                    <a:lstStyle/>
                    <a:p>
                      <a:pPr algn="ctr" rtl="1"/>
                      <a:endParaRPr lang="en-US" sz="1800" dirty="0">
                        <a:solidFill>
                          <a:schemeClr val="tx1"/>
                        </a:solidFill>
                        <a:cs typeface="B Titr" pitchFamily="2" charset="-78"/>
                      </a:endParaRPr>
                    </a:p>
                  </a:txBody>
                  <a:tcPr anchor="ctr"/>
                </a:tc>
                <a:tc hMerge="1">
                  <a:txBody>
                    <a:bodyPr/>
                    <a:lstStyle/>
                    <a:p>
                      <a:pPr algn="r" rtl="1"/>
                      <a:endParaRPr lang="en-US" sz="1800" dirty="0">
                        <a:solidFill>
                          <a:schemeClr val="tx1"/>
                        </a:solidFill>
                        <a:cs typeface="B Titr" pitchFamily="2" charset="-78"/>
                      </a:endParaRPr>
                    </a:p>
                  </a:txBody>
                  <a:tcPr anchor="ctr"/>
                </a:tc>
              </a:tr>
            </a:tbl>
          </a:graphicData>
        </a:graphic>
      </p:graphicFrame>
      <p:sp>
        <p:nvSpPr>
          <p:cNvPr id="5" name="Slide Number Placeholder 4"/>
          <p:cNvSpPr>
            <a:spLocks noGrp="1"/>
          </p:cNvSpPr>
          <p:nvPr>
            <p:ph type="sldNum" sz="quarter" idx="12"/>
          </p:nvPr>
        </p:nvSpPr>
        <p:spPr/>
        <p:txBody>
          <a:bodyPr/>
          <a:lstStyle/>
          <a:p>
            <a:pPr>
              <a:defRPr/>
            </a:pPr>
            <a:fld id="{68D342F6-19D8-444D-A403-ACB51C7B55DA}" type="slidenum">
              <a:rPr lang="en-US" smtClean="0"/>
              <a:pPr>
                <a:defRPr/>
              </a:pPr>
              <a:t>19</a:t>
            </a:fld>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al_1392.jpg"/>
          <p:cNvPicPr>
            <a:picLocks noGrp="1" noChangeAspect="1"/>
          </p:cNvPicPr>
          <p:nvPr>
            <p:ph idx="1"/>
          </p:nvPr>
        </p:nvPicPr>
        <p:blipFill>
          <a:blip r:embed="rId2" cstate="print"/>
          <a:stretch>
            <a:fillRect/>
          </a:stretch>
        </p:blipFill>
        <p:spPr>
          <a:xfrm>
            <a:off x="0" y="0"/>
            <a:ext cx="9144000" cy="6858000"/>
          </a:xfrm>
        </p:spPr>
      </p:pic>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2</a:t>
            </a:fld>
            <a:endParaRPr lang="en-US"/>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rtl="1"/>
            <a:r>
              <a:rPr lang="fa-IR" dirty="0" smtClean="0">
                <a:cs typeface="B Jadid" pitchFamily="2" charset="-78"/>
              </a:rPr>
              <a:t>عملكرد ده ساله صادرات استان</a:t>
            </a:r>
            <a:endParaRPr lang="fa-IR" dirty="0">
              <a:cs typeface="B Jadid" pitchFamily="2" charset="-78"/>
            </a:endParaRPr>
          </a:p>
        </p:txBody>
      </p:sp>
      <p:graphicFrame>
        <p:nvGraphicFramePr>
          <p:cNvPr id="6" name="Content Placeholder 5"/>
          <p:cNvGraphicFramePr>
            <a:graphicFrameLocks noGrp="1"/>
          </p:cNvGraphicFramePr>
          <p:nvPr>
            <p:ph idx="1"/>
          </p:nvPr>
        </p:nvGraphicFramePr>
        <p:xfrm>
          <a:off x="533399" y="1143001"/>
          <a:ext cx="8153400" cy="5423100"/>
        </p:xfrm>
        <a:graphic>
          <a:graphicData uri="http://schemas.openxmlformats.org/drawingml/2006/table">
            <a:tbl>
              <a:tblPr rtl="1" firstRow="1" bandRow="1">
                <a:tableStyleId>{85BE263C-DBD7-4A20-BB59-AAB30ACAA65A}</a:tableStyleId>
              </a:tblPr>
              <a:tblGrid>
                <a:gridCol w="1630680"/>
                <a:gridCol w="1630680"/>
                <a:gridCol w="1630680"/>
                <a:gridCol w="1630680"/>
                <a:gridCol w="1630680"/>
              </a:tblGrid>
              <a:tr h="380999">
                <a:tc>
                  <a:txBody>
                    <a:bodyPr/>
                    <a:lstStyle/>
                    <a:p>
                      <a:pPr algn="ctr" rtl="1"/>
                      <a:r>
                        <a:rPr lang="fa-IR" sz="1800" b="0" dirty="0" smtClean="0">
                          <a:cs typeface="B Koodak" pitchFamily="2" charset="-78"/>
                        </a:rPr>
                        <a:t>سال</a:t>
                      </a:r>
                      <a:endParaRPr lang="fa-IR" sz="1800" b="0" dirty="0">
                        <a:cs typeface="B Koodak" pitchFamily="2" charset="-78"/>
                      </a:endParaRPr>
                    </a:p>
                  </a:txBody>
                  <a:tcPr anchor="ctr"/>
                </a:tc>
                <a:tc>
                  <a:txBody>
                    <a:bodyPr/>
                    <a:lstStyle/>
                    <a:p>
                      <a:pPr algn="ctr" rtl="1"/>
                      <a:r>
                        <a:rPr lang="fa-IR" sz="1800" b="0" dirty="0" smtClean="0">
                          <a:cs typeface="B Koodak" pitchFamily="2" charset="-78"/>
                        </a:rPr>
                        <a:t>وزن</a:t>
                      </a:r>
                    </a:p>
                    <a:p>
                      <a:pPr algn="ctr" rtl="1"/>
                      <a:r>
                        <a:rPr lang="fa-IR" sz="1800" b="0" dirty="0" smtClean="0">
                          <a:cs typeface="B Koodak" pitchFamily="2" charset="-78"/>
                        </a:rPr>
                        <a:t>(هزار تن)</a:t>
                      </a:r>
                      <a:endParaRPr lang="fa-IR" sz="1800" b="0" dirty="0">
                        <a:cs typeface="B Koodak" pitchFamily="2" charset="-78"/>
                      </a:endParaRPr>
                    </a:p>
                  </a:txBody>
                  <a:tcPr anchor="ctr"/>
                </a:tc>
                <a:tc>
                  <a:txBody>
                    <a:bodyPr/>
                    <a:lstStyle/>
                    <a:p>
                      <a:pPr algn="ctr" rtl="1"/>
                      <a:r>
                        <a:rPr lang="fa-IR" sz="1800" b="0" dirty="0" smtClean="0">
                          <a:cs typeface="B Koodak" pitchFamily="2" charset="-78"/>
                        </a:rPr>
                        <a:t>ارزش</a:t>
                      </a:r>
                    </a:p>
                    <a:p>
                      <a:pPr algn="ctr" rtl="1"/>
                      <a:r>
                        <a:rPr lang="fa-IR" sz="1800" b="0" dirty="0" smtClean="0">
                          <a:cs typeface="B Koodak" pitchFamily="2" charset="-78"/>
                        </a:rPr>
                        <a:t>( ميليون دلار)</a:t>
                      </a:r>
                      <a:endParaRPr lang="fa-IR" sz="1800" b="0" dirty="0">
                        <a:cs typeface="B Koodak" pitchFamily="2" charset="-78"/>
                      </a:endParaRPr>
                    </a:p>
                  </a:txBody>
                  <a:tcPr anchor="ctr"/>
                </a:tc>
                <a:tc>
                  <a:txBody>
                    <a:bodyPr/>
                    <a:lstStyle/>
                    <a:p>
                      <a:pPr algn="ctr" rtl="1"/>
                      <a:r>
                        <a:rPr lang="fa-IR" sz="1800" b="0" dirty="0" smtClean="0">
                          <a:cs typeface="B Koodak" pitchFamily="2" charset="-78"/>
                        </a:rPr>
                        <a:t>تغيير</a:t>
                      </a:r>
                    </a:p>
                    <a:p>
                      <a:pPr algn="ctr" rtl="1"/>
                      <a:r>
                        <a:rPr lang="fa-IR" sz="1800" b="0" dirty="0" smtClean="0">
                          <a:cs typeface="B Koodak" pitchFamily="2" charset="-78"/>
                        </a:rPr>
                        <a:t> وزني</a:t>
                      </a:r>
                      <a:endParaRPr lang="fa-IR" sz="1800" b="0" dirty="0">
                        <a:cs typeface="B Koodak" pitchFamily="2" charset="-78"/>
                      </a:endParaRPr>
                    </a:p>
                  </a:txBody>
                  <a:tcPr anchor="ctr"/>
                </a:tc>
                <a:tc>
                  <a:txBody>
                    <a:bodyPr/>
                    <a:lstStyle/>
                    <a:p>
                      <a:pPr algn="ctr" rtl="1"/>
                      <a:r>
                        <a:rPr lang="fa-IR" sz="1800" b="0" dirty="0" smtClean="0">
                          <a:cs typeface="B Koodak" pitchFamily="2" charset="-78"/>
                        </a:rPr>
                        <a:t>تغيير</a:t>
                      </a:r>
                    </a:p>
                    <a:p>
                      <a:pPr algn="ctr" rtl="1"/>
                      <a:r>
                        <a:rPr lang="fa-IR" sz="1800" b="0" baseline="0" dirty="0" smtClean="0">
                          <a:cs typeface="B Koodak" pitchFamily="2" charset="-78"/>
                        </a:rPr>
                        <a:t> ارزشي</a:t>
                      </a:r>
                      <a:endParaRPr lang="fa-IR" sz="1800" b="0" dirty="0">
                        <a:cs typeface="B Koodak" pitchFamily="2" charset="-78"/>
                      </a:endParaRPr>
                    </a:p>
                  </a:txBody>
                  <a:tcPr anchor="ctr"/>
                </a:tc>
              </a:tr>
              <a:tr h="398585">
                <a:tc>
                  <a:txBody>
                    <a:bodyPr/>
                    <a:lstStyle/>
                    <a:p>
                      <a:pPr algn="ctr" rtl="1" fontAlgn="b"/>
                      <a:r>
                        <a:rPr lang="fa-IR" sz="1800" b="0" kern="1200" dirty="0">
                          <a:cs typeface="B Koodak" pitchFamily="2" charset="-78"/>
                        </a:rPr>
                        <a:t>1380</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1814</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356</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a:t>
                      </a:r>
                      <a:endParaRPr lang="fa-IR" sz="1800" b="0" kern="1200" dirty="0">
                        <a:solidFill>
                          <a:schemeClr val="dk1"/>
                        </a:solidFill>
                        <a:latin typeface="+mn-lt"/>
                        <a:ea typeface="+mn-ea"/>
                        <a:cs typeface="B Koodak" pitchFamily="2" charset="-78"/>
                      </a:endParaRPr>
                    </a:p>
                  </a:txBody>
                  <a:tcPr marL="0" marR="0" marT="0" marB="0" anchor="ctr"/>
                </a:tc>
              </a:tr>
              <a:tr h="398585">
                <a:tc>
                  <a:txBody>
                    <a:bodyPr/>
                    <a:lstStyle/>
                    <a:p>
                      <a:pPr algn="ctr" rtl="1" fontAlgn="b"/>
                      <a:r>
                        <a:rPr lang="fa-IR" sz="1800" b="0" kern="1200" dirty="0">
                          <a:cs typeface="B Koodak" pitchFamily="2" charset="-78"/>
                        </a:rPr>
                        <a:t>1381</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1998</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406</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10</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14</a:t>
                      </a:r>
                      <a:endParaRPr lang="fa-IR" sz="1800" b="0" kern="1200" dirty="0">
                        <a:solidFill>
                          <a:schemeClr val="dk1"/>
                        </a:solidFill>
                        <a:latin typeface="+mn-lt"/>
                        <a:ea typeface="+mn-ea"/>
                        <a:cs typeface="B Koodak" pitchFamily="2" charset="-78"/>
                      </a:endParaRPr>
                    </a:p>
                  </a:txBody>
                  <a:tcPr marL="0" marR="0" marT="0" marB="0" anchor="ctr"/>
                </a:tc>
              </a:tr>
              <a:tr h="398585">
                <a:tc>
                  <a:txBody>
                    <a:bodyPr/>
                    <a:lstStyle/>
                    <a:p>
                      <a:pPr algn="ctr" rtl="1" fontAlgn="b"/>
                      <a:r>
                        <a:rPr lang="fa-IR" sz="1800" b="0" kern="1200" dirty="0">
                          <a:cs typeface="B Koodak" pitchFamily="2" charset="-78"/>
                        </a:rPr>
                        <a:t>1382</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2412</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578</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21</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42</a:t>
                      </a:r>
                      <a:endParaRPr lang="fa-IR" sz="1800" b="0" kern="1200" dirty="0">
                        <a:solidFill>
                          <a:schemeClr val="dk1"/>
                        </a:solidFill>
                        <a:latin typeface="+mn-lt"/>
                        <a:ea typeface="+mn-ea"/>
                        <a:cs typeface="B Koodak" pitchFamily="2" charset="-78"/>
                      </a:endParaRPr>
                    </a:p>
                  </a:txBody>
                  <a:tcPr marL="0" marR="0" marT="0" marB="0" anchor="ctr"/>
                </a:tc>
              </a:tr>
              <a:tr h="398585">
                <a:tc>
                  <a:txBody>
                    <a:bodyPr/>
                    <a:lstStyle/>
                    <a:p>
                      <a:pPr algn="ctr" rtl="1" fontAlgn="b"/>
                      <a:r>
                        <a:rPr lang="fa-IR" sz="1800" b="0" kern="1200" dirty="0">
                          <a:cs typeface="B Koodak" pitchFamily="2" charset="-78"/>
                        </a:rPr>
                        <a:t>1383</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2695</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945</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12</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63</a:t>
                      </a:r>
                      <a:endParaRPr lang="fa-IR" sz="1800" b="0" kern="1200" dirty="0">
                        <a:solidFill>
                          <a:schemeClr val="dk1"/>
                        </a:solidFill>
                        <a:latin typeface="+mn-lt"/>
                        <a:ea typeface="+mn-ea"/>
                        <a:cs typeface="B Koodak" pitchFamily="2" charset="-78"/>
                      </a:endParaRPr>
                    </a:p>
                  </a:txBody>
                  <a:tcPr marL="0" marR="0" marT="0" marB="0" anchor="ctr"/>
                </a:tc>
              </a:tr>
              <a:tr h="398585">
                <a:tc>
                  <a:txBody>
                    <a:bodyPr/>
                    <a:lstStyle/>
                    <a:p>
                      <a:pPr algn="ctr" rtl="1" fontAlgn="b"/>
                      <a:r>
                        <a:rPr lang="fa-IR" sz="1800" b="0" kern="1200" dirty="0">
                          <a:cs typeface="B Koodak" pitchFamily="2" charset="-78"/>
                        </a:rPr>
                        <a:t>1384</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2665</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1023</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1-</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8</a:t>
                      </a:r>
                      <a:endParaRPr lang="fa-IR" sz="1800" b="0" kern="1200" dirty="0">
                        <a:solidFill>
                          <a:schemeClr val="dk1"/>
                        </a:solidFill>
                        <a:latin typeface="+mn-lt"/>
                        <a:ea typeface="+mn-ea"/>
                        <a:cs typeface="B Koodak" pitchFamily="2" charset="-78"/>
                      </a:endParaRPr>
                    </a:p>
                  </a:txBody>
                  <a:tcPr marL="0" marR="0" marT="0" marB="0" anchor="ctr"/>
                </a:tc>
              </a:tr>
              <a:tr h="398585">
                <a:tc>
                  <a:txBody>
                    <a:bodyPr/>
                    <a:lstStyle/>
                    <a:p>
                      <a:pPr algn="ctr" rtl="1" fontAlgn="b"/>
                      <a:r>
                        <a:rPr lang="fa-IR" sz="1800" b="0" kern="1200" dirty="0">
                          <a:cs typeface="B Koodak" pitchFamily="2" charset="-78"/>
                        </a:rPr>
                        <a:t>1385</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2890</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1164</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8</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14</a:t>
                      </a:r>
                      <a:endParaRPr lang="fa-IR" sz="1800" b="0" kern="1200" dirty="0">
                        <a:solidFill>
                          <a:schemeClr val="dk1"/>
                        </a:solidFill>
                        <a:latin typeface="+mn-lt"/>
                        <a:ea typeface="+mn-ea"/>
                        <a:cs typeface="B Koodak" pitchFamily="2" charset="-78"/>
                      </a:endParaRPr>
                    </a:p>
                  </a:txBody>
                  <a:tcPr marL="0" marR="0" marT="0" marB="0" anchor="ctr"/>
                </a:tc>
              </a:tr>
              <a:tr h="398585">
                <a:tc>
                  <a:txBody>
                    <a:bodyPr/>
                    <a:lstStyle/>
                    <a:p>
                      <a:pPr algn="ctr" rtl="1" fontAlgn="b"/>
                      <a:r>
                        <a:rPr lang="fa-IR" sz="1800" b="0" kern="1200" dirty="0">
                          <a:cs typeface="B Koodak" pitchFamily="2" charset="-78"/>
                        </a:rPr>
                        <a:t>1386</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2291</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987</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21-</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15-</a:t>
                      </a:r>
                      <a:endParaRPr lang="fa-IR" sz="1800" b="0" kern="1200" dirty="0">
                        <a:solidFill>
                          <a:schemeClr val="dk1"/>
                        </a:solidFill>
                        <a:latin typeface="+mn-lt"/>
                        <a:ea typeface="+mn-ea"/>
                        <a:cs typeface="B Koodak" pitchFamily="2" charset="-78"/>
                      </a:endParaRPr>
                    </a:p>
                  </a:txBody>
                  <a:tcPr marL="0" marR="0" marT="0" marB="0" anchor="ctr"/>
                </a:tc>
              </a:tr>
              <a:tr h="398585">
                <a:tc>
                  <a:txBody>
                    <a:bodyPr/>
                    <a:lstStyle/>
                    <a:p>
                      <a:pPr algn="ctr" rtl="1" fontAlgn="b"/>
                      <a:r>
                        <a:rPr lang="fa-IR" sz="1800" b="0" kern="1200" dirty="0">
                          <a:cs typeface="B Koodak" pitchFamily="2" charset="-78"/>
                        </a:rPr>
                        <a:t>1387</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2291</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1095</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0</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11</a:t>
                      </a:r>
                      <a:endParaRPr lang="fa-IR" sz="1800" b="0" kern="1200" dirty="0">
                        <a:solidFill>
                          <a:schemeClr val="dk1"/>
                        </a:solidFill>
                        <a:latin typeface="+mn-lt"/>
                        <a:ea typeface="+mn-ea"/>
                        <a:cs typeface="B Koodak" pitchFamily="2" charset="-78"/>
                      </a:endParaRPr>
                    </a:p>
                  </a:txBody>
                  <a:tcPr marL="0" marR="0" marT="0" marB="0" anchor="ctr"/>
                </a:tc>
              </a:tr>
              <a:tr h="398585">
                <a:tc>
                  <a:txBody>
                    <a:bodyPr/>
                    <a:lstStyle/>
                    <a:p>
                      <a:pPr algn="ctr" rtl="1" fontAlgn="b"/>
                      <a:r>
                        <a:rPr lang="fa-IR" sz="1800" b="0" kern="1200" dirty="0">
                          <a:cs typeface="B Koodak" pitchFamily="2" charset="-78"/>
                        </a:rPr>
                        <a:t>1388</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3600</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1729</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57</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58</a:t>
                      </a:r>
                      <a:endParaRPr lang="fa-IR" sz="1800" b="0" kern="1200" dirty="0">
                        <a:solidFill>
                          <a:schemeClr val="dk1"/>
                        </a:solidFill>
                        <a:latin typeface="+mn-lt"/>
                        <a:ea typeface="+mn-ea"/>
                        <a:cs typeface="B Koodak" pitchFamily="2" charset="-78"/>
                      </a:endParaRPr>
                    </a:p>
                  </a:txBody>
                  <a:tcPr marL="0" marR="0" marT="0" marB="0" anchor="ctr"/>
                </a:tc>
              </a:tr>
              <a:tr h="398585">
                <a:tc>
                  <a:txBody>
                    <a:bodyPr/>
                    <a:lstStyle/>
                    <a:p>
                      <a:pPr algn="ctr" rtl="1" fontAlgn="b"/>
                      <a:r>
                        <a:rPr lang="fa-IR" sz="1800" b="0" kern="1200" dirty="0">
                          <a:cs typeface="B Koodak" pitchFamily="2" charset="-78"/>
                        </a:rPr>
                        <a:t>1389</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3126</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1856</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13-</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7</a:t>
                      </a:r>
                      <a:endParaRPr lang="fa-IR" sz="1800" b="0" kern="1200" dirty="0">
                        <a:solidFill>
                          <a:schemeClr val="dk1"/>
                        </a:solidFill>
                        <a:latin typeface="+mn-lt"/>
                        <a:ea typeface="+mn-ea"/>
                        <a:cs typeface="B Koodak" pitchFamily="2" charset="-78"/>
                      </a:endParaRPr>
                    </a:p>
                  </a:txBody>
                  <a:tcPr marL="0" marR="0" marT="0" marB="0" anchor="ctr"/>
                </a:tc>
              </a:tr>
              <a:tr h="398585">
                <a:tc>
                  <a:txBody>
                    <a:bodyPr/>
                    <a:lstStyle/>
                    <a:p>
                      <a:pPr algn="ctr" rtl="1" fontAlgn="b"/>
                      <a:r>
                        <a:rPr lang="fa-IR" sz="1800" b="0" kern="1200" dirty="0">
                          <a:cs typeface="B Koodak" pitchFamily="2" charset="-78"/>
                        </a:rPr>
                        <a:t>1390</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3841</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cs typeface="B Koodak" pitchFamily="2" charset="-78"/>
                        </a:rPr>
                        <a:t>2772</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23</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a:cs typeface="B Koodak" pitchFamily="2" charset="-78"/>
                        </a:rPr>
                        <a:t>49</a:t>
                      </a:r>
                      <a:endParaRPr lang="fa-IR" sz="1800" b="0" kern="1200" dirty="0">
                        <a:solidFill>
                          <a:schemeClr val="dk1"/>
                        </a:solidFill>
                        <a:latin typeface="+mn-lt"/>
                        <a:ea typeface="+mn-ea"/>
                        <a:cs typeface="B Koodak" pitchFamily="2" charset="-78"/>
                      </a:endParaRPr>
                    </a:p>
                  </a:txBody>
                  <a:tcPr marL="0" marR="0" marT="0" marB="0" anchor="ctr"/>
                </a:tc>
              </a:tr>
              <a:tr h="398585">
                <a:tc>
                  <a:txBody>
                    <a:bodyPr/>
                    <a:lstStyle/>
                    <a:p>
                      <a:pPr algn="ctr" rtl="1" fontAlgn="b"/>
                      <a:r>
                        <a:rPr lang="fa-IR" sz="1800" b="0" kern="1200" dirty="0" smtClean="0">
                          <a:cs typeface="B Koodak" pitchFamily="2" charset="-78"/>
                        </a:rPr>
                        <a:t>1391</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a:r>
                        <a:rPr lang="fa-IR" sz="1800" b="0" dirty="0" smtClean="0">
                          <a:cs typeface="B Koodak" pitchFamily="2" charset="-78"/>
                        </a:rPr>
                        <a:t>4787</a:t>
                      </a:r>
                      <a:endParaRPr lang="fa-IR" sz="1800" b="0" dirty="0">
                        <a:cs typeface="B Koodak" pitchFamily="2" charset="-78"/>
                      </a:endParaRPr>
                    </a:p>
                  </a:txBody>
                  <a:tcPr anchor="ctr"/>
                </a:tc>
                <a:tc>
                  <a:txBody>
                    <a:bodyPr/>
                    <a:lstStyle/>
                    <a:p>
                      <a:pPr algn="ctr" rtl="1" fontAlgn="ctr"/>
                      <a:r>
                        <a:rPr lang="fa-IR" sz="1800" b="0" kern="1200" dirty="0" smtClean="0">
                          <a:solidFill>
                            <a:schemeClr val="dk1"/>
                          </a:solidFill>
                          <a:latin typeface="+mn-lt"/>
                          <a:ea typeface="+mn-ea"/>
                          <a:cs typeface="B Koodak" pitchFamily="2" charset="-78"/>
                        </a:rPr>
                        <a:t>3016</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ctr"/>
                      <a:r>
                        <a:rPr lang="fa-IR" sz="1800" b="0" kern="1200" dirty="0" smtClean="0">
                          <a:solidFill>
                            <a:schemeClr val="dk1"/>
                          </a:solidFill>
                          <a:latin typeface="+mn-lt"/>
                          <a:ea typeface="+mn-ea"/>
                          <a:cs typeface="B Koodak" pitchFamily="2" charset="-78"/>
                        </a:rPr>
                        <a:t>25</a:t>
                      </a:r>
                      <a:endParaRPr lang="fa-IR" sz="1800" b="0" kern="1200" dirty="0">
                        <a:solidFill>
                          <a:schemeClr val="dk1"/>
                        </a:solidFill>
                        <a:latin typeface="+mn-lt"/>
                        <a:ea typeface="+mn-ea"/>
                        <a:cs typeface="B Koodak" pitchFamily="2" charset="-78"/>
                      </a:endParaRPr>
                    </a:p>
                  </a:txBody>
                  <a:tcPr marL="0" marR="0" marT="0" marB="0" anchor="ctr"/>
                </a:tc>
                <a:tc>
                  <a:txBody>
                    <a:bodyPr/>
                    <a:lstStyle/>
                    <a:p>
                      <a:pPr algn="ctr" rtl="1" fontAlgn="b"/>
                      <a:r>
                        <a:rPr lang="fa-IR" sz="1800" b="0" kern="1200" dirty="0" smtClean="0">
                          <a:solidFill>
                            <a:schemeClr val="dk1"/>
                          </a:solidFill>
                          <a:latin typeface="+mn-lt"/>
                          <a:ea typeface="+mn-ea"/>
                          <a:cs typeface="B Koodak" pitchFamily="2" charset="-78"/>
                        </a:rPr>
                        <a:t>9</a:t>
                      </a:r>
                      <a:endParaRPr lang="fa-IR" sz="1800" b="0" kern="1200" dirty="0">
                        <a:solidFill>
                          <a:schemeClr val="dk1"/>
                        </a:solidFill>
                        <a:latin typeface="+mn-lt"/>
                        <a:ea typeface="+mn-ea"/>
                        <a:cs typeface="B Koodak" pitchFamily="2" charset="-78"/>
                      </a:endParaRPr>
                    </a:p>
                  </a:txBody>
                  <a:tcPr marL="0" marR="0" marT="0" marB="0" anchor="ctr"/>
                </a:tc>
              </a:tr>
            </a:tbl>
          </a:graphicData>
        </a:graphic>
      </p:graphicFrame>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20</a:t>
            </a:fld>
            <a:endParaRPr lang="en-US"/>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76200"/>
            <a:ext cx="8229600" cy="868362"/>
          </a:xfrm>
        </p:spPr>
        <p:txBody>
          <a:bodyPr/>
          <a:lstStyle/>
          <a:p>
            <a:pPr rtl="1" eaLnBrk="1" hangingPunct="1"/>
            <a:r>
              <a:rPr lang="fa-IR" sz="2800" dirty="0" smtClean="0">
                <a:cs typeface="B Jadid" pitchFamily="2" charset="-78"/>
              </a:rPr>
              <a:t>روند صادرات استان اصفهان</a:t>
            </a:r>
            <a:endParaRPr lang="en-US" sz="2800" dirty="0" smtClean="0">
              <a:cs typeface="B Jadid" pitchFamily="2" charset="-78"/>
            </a:endParaRPr>
          </a:p>
        </p:txBody>
      </p:sp>
      <p:sp>
        <p:nvSpPr>
          <p:cNvPr id="5" name="Slide Number Placeholder 5"/>
          <p:cNvSpPr>
            <a:spLocks noGrp="1"/>
          </p:cNvSpPr>
          <p:nvPr>
            <p:ph type="sldNum" sz="quarter" idx="12"/>
          </p:nvPr>
        </p:nvSpPr>
        <p:spPr/>
        <p:txBody>
          <a:bodyPr/>
          <a:lstStyle/>
          <a:p>
            <a:pPr>
              <a:defRPr/>
            </a:pPr>
            <a:fld id="{D9B9AEF0-4C81-4CF9-B4DF-064F35210342}" type="slidenum">
              <a:rPr lang="ar-SA"/>
              <a:pPr>
                <a:defRPr/>
              </a:pPr>
              <a:t>21</a:t>
            </a:fld>
            <a:endParaRPr lang="en-US"/>
          </a:p>
        </p:txBody>
      </p:sp>
      <p:sp>
        <p:nvSpPr>
          <p:cNvPr id="6" name="Footer Placeholder 5"/>
          <p:cNvSpPr>
            <a:spLocks noGrp="1"/>
          </p:cNvSpPr>
          <p:nvPr>
            <p:ph type="ftr" sz="quarter" idx="11"/>
          </p:nvPr>
        </p:nvSpPr>
        <p:spPr/>
        <p:txBody>
          <a:bodyPr/>
          <a:lstStyle/>
          <a:p>
            <a:pPr>
              <a:defRPr/>
            </a:pPr>
            <a:r>
              <a:rPr lang="en-US" smtClean="0"/>
              <a:t>اداره كل گمرك اصفهان</a:t>
            </a:r>
            <a:endParaRPr lang="en-US"/>
          </a:p>
        </p:txBody>
      </p:sp>
      <p:graphicFrame>
        <p:nvGraphicFramePr>
          <p:cNvPr id="41987" name="Chart Placeholder 6"/>
          <p:cNvGraphicFramePr>
            <a:graphicFrameLocks noGrp="1"/>
          </p:cNvGraphicFramePr>
          <p:nvPr/>
        </p:nvGraphicFramePr>
        <p:xfrm>
          <a:off x="304800" y="914400"/>
          <a:ext cx="8575675" cy="5410200"/>
        </p:xfrm>
        <a:graphic>
          <a:graphicData uri="http://schemas.openxmlformats.org/presentationml/2006/ole">
            <mc:AlternateContent xmlns:mc="http://schemas.openxmlformats.org/markup-compatibility/2006">
              <mc:Choice xmlns:v="urn:schemas-microsoft-com:vml" Requires="v">
                <p:oleObj spid="_x0000_s300035" name="Worksheet" r:id="rId5" imgW="8334451" imgH="3276600" progId="Excel.Sheet.8">
                  <p:embed/>
                </p:oleObj>
              </mc:Choice>
              <mc:Fallback>
                <p:oleObj name="Worksheet" r:id="rId5" imgW="8334451" imgH="3276600" progId="Excel.Sheet.8">
                  <p:embed/>
                  <p:pic>
                    <p:nvPicPr>
                      <p:cNvPr id="0" name="Chart Placeholder 6"/>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914400"/>
                        <a:ext cx="8575675"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pPr rtl="1"/>
            <a:r>
              <a:rPr lang="fa-IR" dirty="0" smtClean="0">
                <a:cs typeface="B Jadid" pitchFamily="2" charset="-78"/>
              </a:rPr>
              <a:t>متوسط قيمت كالاي صادراتي استان ها</a:t>
            </a:r>
            <a:endParaRPr lang="fa-IR" dirty="0">
              <a:cs typeface="B Jadid" pitchFamily="2" charset="-78"/>
            </a:endParaRPr>
          </a:p>
        </p:txBody>
      </p:sp>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22</a:t>
            </a:fld>
            <a:endParaRPr lang="en-US"/>
          </a:p>
        </p:txBody>
      </p:sp>
      <p:graphicFrame>
        <p:nvGraphicFramePr>
          <p:cNvPr id="7" name="Chart 6"/>
          <p:cNvGraphicFramePr/>
          <p:nvPr/>
        </p:nvGraphicFramePr>
        <p:xfrm>
          <a:off x="304800" y="914400"/>
          <a:ext cx="84582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715962"/>
          </a:xfrm>
        </p:spPr>
        <p:txBody>
          <a:bodyPr/>
          <a:lstStyle/>
          <a:p>
            <a:pPr rtl="1" eaLnBrk="1" hangingPunct="1"/>
            <a:r>
              <a:rPr lang="en-US" sz="4000" dirty="0" smtClean="0">
                <a:cs typeface="B Jadid" pitchFamily="2" charset="-78"/>
              </a:rPr>
              <a:t> </a:t>
            </a:r>
            <a:r>
              <a:rPr lang="fa-IR" sz="4000" dirty="0" smtClean="0">
                <a:cs typeface="B Jadid" pitchFamily="2" charset="-78"/>
              </a:rPr>
              <a:t> فصول عمده صادراتي استان </a:t>
            </a:r>
            <a:endParaRPr lang="en-US" sz="4000" dirty="0" smtClean="0">
              <a:cs typeface="B Jadid" pitchFamily="2" charset="-78"/>
            </a:endParaRPr>
          </a:p>
        </p:txBody>
      </p:sp>
      <p:graphicFrame>
        <p:nvGraphicFramePr>
          <p:cNvPr id="4" name="Content Placeholder 3"/>
          <p:cNvGraphicFramePr>
            <a:graphicFrameLocks noGrp="1"/>
          </p:cNvGraphicFramePr>
          <p:nvPr>
            <p:ph idx="1"/>
          </p:nvPr>
        </p:nvGraphicFramePr>
        <p:xfrm>
          <a:off x="228599" y="914404"/>
          <a:ext cx="8686801" cy="5486393"/>
        </p:xfrm>
        <a:graphic>
          <a:graphicData uri="http://schemas.openxmlformats.org/drawingml/2006/table">
            <a:tbl>
              <a:tblPr firstRow="1" bandRow="1">
                <a:tableStyleId>{85BE263C-DBD7-4A20-BB59-AAB30ACAA65A}</a:tableStyleId>
              </a:tblPr>
              <a:tblGrid>
                <a:gridCol w="723900"/>
                <a:gridCol w="804334"/>
                <a:gridCol w="1045634"/>
                <a:gridCol w="1528233"/>
                <a:gridCol w="3941233"/>
                <a:gridCol w="643467"/>
              </a:tblGrid>
              <a:tr h="744943">
                <a:tc>
                  <a:txBody>
                    <a:bodyPr/>
                    <a:lstStyle/>
                    <a:p>
                      <a:pPr algn="ctr" rtl="1"/>
                      <a:r>
                        <a:rPr lang="fa-IR" sz="1600" b="0" dirty="0" smtClean="0">
                          <a:cs typeface="B Yekan" pitchFamily="2" charset="-78"/>
                        </a:rPr>
                        <a:t>سهم وزني</a:t>
                      </a:r>
                      <a:endParaRPr lang="en-US" sz="1600" b="0" dirty="0">
                        <a:cs typeface="B Yekan" pitchFamily="2" charset="-78"/>
                      </a:endParaRPr>
                    </a:p>
                  </a:txBody>
                  <a:tcPr anchor="ctr"/>
                </a:tc>
                <a:tc>
                  <a:txBody>
                    <a:bodyPr/>
                    <a:lstStyle/>
                    <a:p>
                      <a:pPr algn="ctr" rtl="1"/>
                      <a:r>
                        <a:rPr lang="fa-IR" sz="1600" b="0" dirty="0" smtClean="0">
                          <a:cs typeface="B Yekan" pitchFamily="2" charset="-78"/>
                        </a:rPr>
                        <a:t>سهم ارزشي</a:t>
                      </a:r>
                      <a:endParaRPr lang="en-US" sz="1600" b="0" dirty="0">
                        <a:cs typeface="B Yekan" pitchFamily="2" charset="-78"/>
                      </a:endParaRPr>
                    </a:p>
                  </a:txBody>
                  <a:tcPr anchor="ctr"/>
                </a:tc>
                <a:tc>
                  <a:txBody>
                    <a:bodyPr/>
                    <a:lstStyle/>
                    <a:p>
                      <a:pPr algn="ctr" rtl="1"/>
                      <a:r>
                        <a:rPr lang="fa-IR" sz="1600" b="0" dirty="0" smtClean="0">
                          <a:cs typeface="B Yekan" pitchFamily="2" charset="-78"/>
                        </a:rPr>
                        <a:t>وزن</a:t>
                      </a:r>
                    </a:p>
                    <a:p>
                      <a:pPr algn="ctr" rtl="1"/>
                      <a:r>
                        <a:rPr lang="fa-IR" sz="1600" b="0" dirty="0" smtClean="0">
                          <a:cs typeface="B Yekan" pitchFamily="2" charset="-78"/>
                        </a:rPr>
                        <a:t>(هزار تن)</a:t>
                      </a:r>
                      <a:endParaRPr lang="en-US" sz="1600" b="0" dirty="0">
                        <a:cs typeface="B Yekan" pitchFamily="2" charset="-78"/>
                      </a:endParaRPr>
                    </a:p>
                  </a:txBody>
                  <a:tcPr anchor="ctr"/>
                </a:tc>
                <a:tc>
                  <a:txBody>
                    <a:bodyPr/>
                    <a:lstStyle/>
                    <a:p>
                      <a:pPr algn="ctr" rtl="1"/>
                      <a:r>
                        <a:rPr lang="fa-IR" sz="1600" b="0" dirty="0" smtClean="0">
                          <a:cs typeface="B Yekan" pitchFamily="2" charset="-78"/>
                        </a:rPr>
                        <a:t>ارزش</a:t>
                      </a:r>
                    </a:p>
                    <a:p>
                      <a:pPr algn="ctr" rtl="1"/>
                      <a:r>
                        <a:rPr lang="fa-IR" sz="1600" b="0" dirty="0" smtClean="0">
                          <a:cs typeface="B Yekan" pitchFamily="2" charset="-78"/>
                        </a:rPr>
                        <a:t>(ميليون دلار)</a:t>
                      </a:r>
                      <a:endParaRPr lang="en-US" sz="1600" b="0" dirty="0">
                        <a:cs typeface="B Yekan" pitchFamily="2" charset="-78"/>
                      </a:endParaRPr>
                    </a:p>
                  </a:txBody>
                  <a:tcPr anchor="ctr"/>
                </a:tc>
                <a:tc>
                  <a:txBody>
                    <a:bodyPr/>
                    <a:lstStyle/>
                    <a:p>
                      <a:pPr algn="ctr" rtl="1"/>
                      <a:r>
                        <a:rPr lang="fa-IR" sz="1600" b="0" dirty="0" smtClean="0">
                          <a:cs typeface="B Yekan" pitchFamily="2" charset="-78"/>
                        </a:rPr>
                        <a:t>شرح</a:t>
                      </a:r>
                      <a:endParaRPr lang="en-US" sz="1600" b="0" dirty="0">
                        <a:cs typeface="B Yekan" pitchFamily="2" charset="-78"/>
                      </a:endParaRPr>
                    </a:p>
                  </a:txBody>
                  <a:tcPr anchor="ctr"/>
                </a:tc>
                <a:tc>
                  <a:txBody>
                    <a:bodyPr/>
                    <a:lstStyle/>
                    <a:p>
                      <a:pPr algn="ctr" rtl="1"/>
                      <a:r>
                        <a:rPr lang="fa-IR" sz="1600" b="0" dirty="0" smtClean="0">
                          <a:cs typeface="B Yekan" pitchFamily="2" charset="-78"/>
                        </a:rPr>
                        <a:t>فصل</a:t>
                      </a:r>
                      <a:endParaRPr lang="en-US" sz="1600" b="0" dirty="0">
                        <a:cs typeface="B Yekan" pitchFamily="2" charset="-78"/>
                      </a:endParaRPr>
                    </a:p>
                  </a:txBody>
                  <a:tcPr anchor="ctr"/>
                </a:tc>
              </a:tr>
              <a:tr h="474145">
                <a:tc>
                  <a:txBody>
                    <a:bodyPr/>
                    <a:lstStyle/>
                    <a:p>
                      <a:pPr algn="ctr" rtl="1"/>
                      <a:r>
                        <a:rPr lang="fa-IR" sz="1600" dirty="0" smtClean="0">
                          <a:cs typeface="B Yekan" pitchFamily="2" charset="-78"/>
                        </a:rPr>
                        <a:t>23</a:t>
                      </a:r>
                      <a:endParaRPr lang="en-US" sz="1600" dirty="0">
                        <a:cs typeface="B Yekan" pitchFamily="2" charset="-78"/>
                      </a:endParaRPr>
                    </a:p>
                  </a:txBody>
                  <a:tcPr anchor="ctr"/>
                </a:tc>
                <a:tc>
                  <a:txBody>
                    <a:bodyPr/>
                    <a:lstStyle/>
                    <a:p>
                      <a:pPr algn="ctr" rtl="1"/>
                      <a:r>
                        <a:rPr lang="fa-IR" sz="1600" dirty="0" smtClean="0">
                          <a:cs typeface="B Yekan" pitchFamily="2" charset="-78"/>
                        </a:rPr>
                        <a:t>24</a:t>
                      </a:r>
                      <a:endParaRPr lang="en-US" sz="1600" dirty="0">
                        <a:cs typeface="B Yekan" pitchFamily="2" charset="-78"/>
                      </a:endParaRPr>
                    </a:p>
                  </a:txBody>
                  <a:tcPr anchor="ctr"/>
                </a:tc>
                <a:tc>
                  <a:txBody>
                    <a:bodyPr/>
                    <a:lstStyle/>
                    <a:p>
                      <a:pPr algn="ctr" rtl="1"/>
                      <a:r>
                        <a:rPr lang="fa-IR" sz="1600" dirty="0" smtClean="0">
                          <a:cs typeface="B Yekan" pitchFamily="2" charset="-78"/>
                        </a:rPr>
                        <a:t>1086</a:t>
                      </a:r>
                      <a:endParaRPr lang="en-US" sz="1600" dirty="0">
                        <a:cs typeface="B Yekan" pitchFamily="2" charset="-78"/>
                      </a:endParaRPr>
                    </a:p>
                  </a:txBody>
                  <a:tcPr anchor="ctr"/>
                </a:tc>
                <a:tc>
                  <a:txBody>
                    <a:bodyPr/>
                    <a:lstStyle/>
                    <a:p>
                      <a:pPr algn="ctr" rtl="1"/>
                      <a:r>
                        <a:rPr lang="fa-IR" sz="1600" dirty="0" smtClean="0">
                          <a:cs typeface="B Yekan" pitchFamily="2" charset="-78"/>
                        </a:rPr>
                        <a:t>726</a:t>
                      </a:r>
                      <a:endParaRPr lang="en-US" sz="1600" dirty="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سوخت ها و روغن هاي معدني،مواد قيري</a:t>
                      </a:r>
                      <a:endParaRPr lang="en-US" sz="1600" dirty="0" smtClean="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27</a:t>
                      </a:r>
                      <a:endParaRPr lang="en-US" sz="1600" dirty="0" smtClean="0">
                        <a:cs typeface="B Yekan" pitchFamily="2" charset="-78"/>
                      </a:endParaRPr>
                    </a:p>
                  </a:txBody>
                  <a:tcPr anchor="ctr"/>
                </a:tc>
              </a:tr>
              <a:tr h="474145">
                <a:tc>
                  <a:txBody>
                    <a:bodyPr/>
                    <a:lstStyle/>
                    <a:p>
                      <a:pPr algn="ctr" rtl="1"/>
                      <a:r>
                        <a:rPr lang="fa-IR" sz="1600" dirty="0" smtClean="0">
                          <a:cs typeface="B Yekan" pitchFamily="2" charset="-78"/>
                        </a:rPr>
                        <a:t>18</a:t>
                      </a:r>
                      <a:endParaRPr lang="en-US" sz="1600" dirty="0">
                        <a:cs typeface="B Yekan" pitchFamily="2" charset="-78"/>
                      </a:endParaRPr>
                    </a:p>
                  </a:txBody>
                  <a:tcPr anchor="ctr"/>
                </a:tc>
                <a:tc>
                  <a:txBody>
                    <a:bodyPr/>
                    <a:lstStyle/>
                    <a:p>
                      <a:pPr algn="ctr" rtl="1"/>
                      <a:r>
                        <a:rPr lang="fa-IR" sz="1600" dirty="0" smtClean="0">
                          <a:cs typeface="B Yekan" pitchFamily="2" charset="-78"/>
                        </a:rPr>
                        <a:t>22</a:t>
                      </a:r>
                      <a:endParaRPr lang="en-US" sz="1600" dirty="0">
                        <a:cs typeface="B Yekan" pitchFamily="2" charset="-78"/>
                      </a:endParaRPr>
                    </a:p>
                  </a:txBody>
                  <a:tcPr anchor="ctr"/>
                </a:tc>
                <a:tc>
                  <a:txBody>
                    <a:bodyPr/>
                    <a:lstStyle/>
                    <a:p>
                      <a:pPr algn="ctr" rtl="1"/>
                      <a:r>
                        <a:rPr lang="fa-IR" sz="1600" dirty="0" smtClean="0">
                          <a:cs typeface="B Yekan" pitchFamily="2" charset="-78"/>
                        </a:rPr>
                        <a:t>877</a:t>
                      </a:r>
                      <a:endParaRPr lang="en-US" sz="1600" dirty="0">
                        <a:cs typeface="B Yekan" pitchFamily="2" charset="-78"/>
                      </a:endParaRPr>
                    </a:p>
                  </a:txBody>
                  <a:tcPr anchor="ctr"/>
                </a:tc>
                <a:tc>
                  <a:txBody>
                    <a:bodyPr/>
                    <a:lstStyle/>
                    <a:p>
                      <a:pPr algn="ctr" rtl="1"/>
                      <a:r>
                        <a:rPr lang="fa-IR" sz="1600" dirty="0" smtClean="0">
                          <a:cs typeface="B Yekan" pitchFamily="2" charset="-78"/>
                        </a:rPr>
                        <a:t>662</a:t>
                      </a:r>
                      <a:endParaRPr lang="en-US" sz="1600" dirty="0">
                        <a:cs typeface="B Yekan" pitchFamily="2" charset="-78"/>
                      </a:endParaRPr>
                    </a:p>
                  </a:txBody>
                  <a:tcPr anchor="ctr"/>
                </a:tc>
                <a:tc>
                  <a:txBody>
                    <a:bodyPr/>
                    <a:lstStyle/>
                    <a:p>
                      <a:pPr algn="ctr" rtl="1"/>
                      <a:r>
                        <a:rPr lang="fa-IR" sz="1600" dirty="0" smtClean="0">
                          <a:cs typeface="B Yekan" pitchFamily="2" charset="-78"/>
                        </a:rPr>
                        <a:t>چدن ،آهن و</a:t>
                      </a:r>
                      <a:r>
                        <a:rPr lang="fa-IR" sz="1600" baseline="0" dirty="0" smtClean="0">
                          <a:cs typeface="B Yekan" pitchFamily="2" charset="-78"/>
                        </a:rPr>
                        <a:t> فولاد</a:t>
                      </a:r>
                      <a:endParaRPr lang="en-US" sz="1600" dirty="0">
                        <a:cs typeface="B Yekan" pitchFamily="2" charset="-78"/>
                      </a:endParaRPr>
                    </a:p>
                  </a:txBody>
                  <a:tcPr anchor="ctr"/>
                </a:tc>
                <a:tc>
                  <a:txBody>
                    <a:bodyPr/>
                    <a:lstStyle/>
                    <a:p>
                      <a:pPr algn="ctr" rtl="1"/>
                      <a:r>
                        <a:rPr lang="fa-IR" sz="1600" dirty="0" smtClean="0">
                          <a:cs typeface="B Yekan" pitchFamily="2" charset="-78"/>
                        </a:rPr>
                        <a:t>72</a:t>
                      </a:r>
                      <a:endParaRPr lang="en-US" sz="1600" dirty="0">
                        <a:cs typeface="B Yekan" pitchFamily="2" charset="-78"/>
                      </a:endParaRPr>
                    </a:p>
                  </a:txBody>
                  <a:tcPr anchor="ctr"/>
                </a:tc>
              </a:tr>
              <a:tr h="474145">
                <a:tc>
                  <a:txBody>
                    <a:bodyPr/>
                    <a:lstStyle/>
                    <a:p>
                      <a:pPr algn="ctr" rtl="1"/>
                      <a:r>
                        <a:rPr lang="fa-IR" sz="1600" dirty="0" smtClean="0">
                          <a:cs typeface="B Yekan" pitchFamily="2" charset="-78"/>
                        </a:rPr>
                        <a:t>0</a:t>
                      </a:r>
                      <a:endParaRPr lang="en-US" sz="1600" dirty="0">
                        <a:cs typeface="B Yekan" pitchFamily="2" charset="-78"/>
                      </a:endParaRPr>
                    </a:p>
                  </a:txBody>
                  <a:tcPr anchor="ctr"/>
                </a:tc>
                <a:tc>
                  <a:txBody>
                    <a:bodyPr/>
                    <a:lstStyle/>
                    <a:p>
                      <a:pPr algn="ctr" rtl="1"/>
                      <a:r>
                        <a:rPr lang="fa-IR" sz="1600" dirty="0" smtClean="0">
                          <a:cs typeface="B Yekan" pitchFamily="2" charset="-78"/>
                        </a:rPr>
                        <a:t>13</a:t>
                      </a:r>
                      <a:endParaRPr lang="en-US" sz="1600" dirty="0">
                        <a:cs typeface="B Yekan" pitchFamily="2" charset="-78"/>
                      </a:endParaRPr>
                    </a:p>
                  </a:txBody>
                  <a:tcPr anchor="ctr"/>
                </a:tc>
                <a:tc>
                  <a:txBody>
                    <a:bodyPr/>
                    <a:lstStyle/>
                    <a:p>
                      <a:pPr algn="ctr" rtl="1"/>
                      <a:r>
                        <a:rPr lang="fa-IR" sz="1600" dirty="0" smtClean="0">
                          <a:cs typeface="B Yekan" pitchFamily="2" charset="-78"/>
                        </a:rPr>
                        <a:t>0/01</a:t>
                      </a:r>
                      <a:endParaRPr lang="en-US" sz="1600" dirty="0">
                        <a:cs typeface="B Yekan" pitchFamily="2" charset="-78"/>
                      </a:endParaRPr>
                    </a:p>
                  </a:txBody>
                  <a:tcPr anchor="ctr"/>
                </a:tc>
                <a:tc>
                  <a:txBody>
                    <a:bodyPr/>
                    <a:lstStyle/>
                    <a:p>
                      <a:pPr algn="ctr" rtl="1"/>
                      <a:r>
                        <a:rPr lang="fa-IR" sz="1600" dirty="0" smtClean="0">
                          <a:cs typeface="B Yekan" pitchFamily="2" charset="-78"/>
                        </a:rPr>
                        <a:t>392</a:t>
                      </a:r>
                      <a:endParaRPr lang="en-US" sz="1600" dirty="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مصنوعات گرانبها</a:t>
                      </a:r>
                      <a:endParaRPr lang="en-US" sz="1600" dirty="0" smtClean="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71</a:t>
                      </a:r>
                      <a:endParaRPr lang="en-US" sz="1600" dirty="0" smtClean="0">
                        <a:cs typeface="B Yekan" pitchFamily="2" charset="-78"/>
                      </a:endParaRPr>
                    </a:p>
                  </a:txBody>
                  <a:tcPr anchor="ctr"/>
                </a:tc>
              </a:tr>
              <a:tr h="474145">
                <a:tc>
                  <a:txBody>
                    <a:bodyPr/>
                    <a:lstStyle/>
                    <a:p>
                      <a:pPr algn="ctr" rtl="1"/>
                      <a:r>
                        <a:rPr lang="fa-IR" sz="1600" dirty="0" smtClean="0">
                          <a:cs typeface="B Yekan" pitchFamily="2" charset="-78"/>
                        </a:rPr>
                        <a:t>0</a:t>
                      </a:r>
                      <a:endParaRPr lang="en-US" sz="1600" dirty="0">
                        <a:cs typeface="B Yekan" pitchFamily="2" charset="-78"/>
                      </a:endParaRPr>
                    </a:p>
                  </a:txBody>
                  <a:tcPr anchor="ctr"/>
                </a:tc>
                <a:tc>
                  <a:txBody>
                    <a:bodyPr/>
                    <a:lstStyle/>
                    <a:p>
                      <a:pPr algn="ctr" rtl="1"/>
                      <a:r>
                        <a:rPr lang="fa-IR" sz="1600" dirty="0" smtClean="0">
                          <a:cs typeface="B Yekan" pitchFamily="2" charset="-78"/>
                        </a:rPr>
                        <a:t>8</a:t>
                      </a:r>
                      <a:endParaRPr lang="en-US" sz="1600" dirty="0">
                        <a:cs typeface="B Yekan" pitchFamily="2" charset="-78"/>
                      </a:endParaRPr>
                    </a:p>
                  </a:txBody>
                  <a:tcPr anchor="ctr"/>
                </a:tc>
                <a:tc>
                  <a:txBody>
                    <a:bodyPr/>
                    <a:lstStyle/>
                    <a:p>
                      <a:pPr algn="ctr" rtl="1"/>
                      <a:r>
                        <a:rPr lang="fa-IR" sz="1600" dirty="0" smtClean="0">
                          <a:cs typeface="B Yekan" pitchFamily="2" charset="-78"/>
                        </a:rPr>
                        <a:t>21</a:t>
                      </a:r>
                      <a:endParaRPr lang="en-US" sz="1600" dirty="0">
                        <a:cs typeface="B Yekan" pitchFamily="2" charset="-78"/>
                      </a:endParaRPr>
                    </a:p>
                  </a:txBody>
                  <a:tcPr anchor="ctr"/>
                </a:tc>
                <a:tc>
                  <a:txBody>
                    <a:bodyPr/>
                    <a:lstStyle/>
                    <a:p>
                      <a:pPr algn="ctr" rtl="1"/>
                      <a:r>
                        <a:rPr lang="fa-IR" sz="1600" dirty="0" smtClean="0">
                          <a:cs typeface="B Yekan" pitchFamily="2" charset="-78"/>
                        </a:rPr>
                        <a:t>235</a:t>
                      </a:r>
                      <a:endParaRPr lang="en-US" sz="1600" dirty="0">
                        <a:cs typeface="B Yekan" pitchFamily="2" charset="-78"/>
                      </a:endParaRPr>
                    </a:p>
                  </a:txBody>
                  <a:tcPr anchor="ctr"/>
                </a:tc>
                <a:tc>
                  <a:txBody>
                    <a:bodyPr/>
                    <a:lstStyle/>
                    <a:p>
                      <a:pPr algn="ctr" rtl="1"/>
                      <a:r>
                        <a:rPr lang="fa-IR" sz="1600" dirty="0" smtClean="0">
                          <a:cs typeface="B Yekan" pitchFamily="2" charset="-78"/>
                        </a:rPr>
                        <a:t>فرش( دستباف و ماشيني)</a:t>
                      </a:r>
                      <a:endParaRPr lang="en-US" sz="1600" dirty="0">
                        <a:cs typeface="B Yekan" pitchFamily="2" charset="-78"/>
                      </a:endParaRPr>
                    </a:p>
                  </a:txBody>
                  <a:tcPr anchor="ctr"/>
                </a:tc>
                <a:tc>
                  <a:txBody>
                    <a:bodyPr/>
                    <a:lstStyle/>
                    <a:p>
                      <a:pPr algn="ctr" rtl="1"/>
                      <a:r>
                        <a:rPr lang="fa-IR" sz="1600" dirty="0" smtClean="0">
                          <a:cs typeface="B Yekan" pitchFamily="2" charset="-78"/>
                        </a:rPr>
                        <a:t>57</a:t>
                      </a:r>
                      <a:endParaRPr lang="en-US" sz="1600" dirty="0">
                        <a:cs typeface="B Yekan" pitchFamily="2" charset="-78"/>
                      </a:endParaRPr>
                    </a:p>
                  </a:txBody>
                  <a:tcPr anchor="ctr"/>
                </a:tc>
              </a:tr>
              <a:tr h="474145">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6</a:t>
                      </a:r>
                      <a:endParaRPr lang="en-US" sz="1600" dirty="0">
                        <a:cs typeface="B Yekan" pitchFamily="2" charset="-78"/>
                      </a:endParaRPr>
                    </a:p>
                  </a:txBody>
                  <a:tcPr anchor="ctr"/>
                </a:tc>
                <a:tc>
                  <a:txBody>
                    <a:bodyPr/>
                    <a:lstStyle/>
                    <a:p>
                      <a:pPr algn="ctr" rtl="1"/>
                      <a:r>
                        <a:rPr lang="fa-IR" sz="1600" dirty="0" smtClean="0">
                          <a:cs typeface="B Yekan" pitchFamily="2" charset="-78"/>
                        </a:rPr>
                        <a:t>118</a:t>
                      </a:r>
                      <a:endParaRPr lang="en-US" sz="1600" dirty="0">
                        <a:cs typeface="B Yekan" pitchFamily="2" charset="-78"/>
                      </a:endParaRPr>
                    </a:p>
                  </a:txBody>
                  <a:tcPr anchor="ctr"/>
                </a:tc>
                <a:tc>
                  <a:txBody>
                    <a:bodyPr/>
                    <a:lstStyle/>
                    <a:p>
                      <a:pPr algn="ctr" rtl="1"/>
                      <a:r>
                        <a:rPr lang="fa-IR" sz="1600" dirty="0" smtClean="0">
                          <a:cs typeface="B Yekan" pitchFamily="2" charset="-78"/>
                        </a:rPr>
                        <a:t>178</a:t>
                      </a:r>
                      <a:endParaRPr lang="en-US" sz="1600" dirty="0">
                        <a:cs typeface="B Yekan" pitchFamily="2" charset="-78"/>
                      </a:endParaRPr>
                    </a:p>
                  </a:txBody>
                  <a:tcPr anchor="ctr"/>
                </a:tc>
                <a:tc>
                  <a:txBody>
                    <a:bodyPr/>
                    <a:lstStyle/>
                    <a:p>
                      <a:pPr algn="ctr" rtl="1"/>
                      <a:r>
                        <a:rPr lang="fa-IR" sz="1600" dirty="0" smtClean="0">
                          <a:cs typeface="B Yekan" pitchFamily="2" charset="-78"/>
                        </a:rPr>
                        <a:t>مصنوعات از چدن،آهن</a:t>
                      </a:r>
                      <a:r>
                        <a:rPr lang="fa-IR" sz="1600" baseline="0" dirty="0" smtClean="0">
                          <a:cs typeface="B Yekan" pitchFamily="2" charset="-78"/>
                        </a:rPr>
                        <a:t> و فولاد</a:t>
                      </a:r>
                      <a:endParaRPr lang="en-US" sz="1600" dirty="0">
                        <a:cs typeface="B Yekan" pitchFamily="2" charset="-78"/>
                      </a:endParaRPr>
                    </a:p>
                  </a:txBody>
                  <a:tcPr anchor="ctr"/>
                </a:tc>
                <a:tc>
                  <a:txBody>
                    <a:bodyPr/>
                    <a:lstStyle/>
                    <a:p>
                      <a:pPr algn="ctr" rtl="1"/>
                      <a:r>
                        <a:rPr lang="fa-IR" sz="1600" dirty="0" smtClean="0">
                          <a:cs typeface="B Yekan" pitchFamily="2" charset="-78"/>
                        </a:rPr>
                        <a:t>73</a:t>
                      </a:r>
                      <a:endParaRPr lang="en-US" sz="1600" dirty="0">
                        <a:cs typeface="B Yekan" pitchFamily="2" charset="-78"/>
                      </a:endParaRPr>
                    </a:p>
                  </a:txBody>
                  <a:tcPr anchor="ctr"/>
                </a:tc>
              </a:tr>
              <a:tr h="474145">
                <a:tc>
                  <a:txBody>
                    <a:bodyPr/>
                    <a:lstStyle/>
                    <a:p>
                      <a:pPr algn="ctr" rtl="1"/>
                      <a:r>
                        <a:rPr lang="fa-IR" sz="1600" dirty="0" smtClean="0">
                          <a:cs typeface="B Yekan" pitchFamily="2" charset="-78"/>
                        </a:rPr>
                        <a:t>10</a:t>
                      </a:r>
                      <a:endParaRPr lang="en-US" sz="1600" dirty="0">
                        <a:cs typeface="B Yekan" pitchFamily="2" charset="-78"/>
                      </a:endParaRPr>
                    </a:p>
                  </a:txBody>
                  <a:tcPr anchor="ctr"/>
                </a:tc>
                <a:tc>
                  <a:txBody>
                    <a:bodyPr/>
                    <a:lstStyle/>
                    <a:p>
                      <a:pPr algn="ctr" rtl="1"/>
                      <a:r>
                        <a:rPr lang="fa-IR" sz="1600" dirty="0" smtClean="0">
                          <a:cs typeface="B Yekan" pitchFamily="2" charset="-78"/>
                        </a:rPr>
                        <a:t>3</a:t>
                      </a:r>
                      <a:endParaRPr lang="en-US" sz="1600" dirty="0">
                        <a:cs typeface="B Yekan" pitchFamily="2" charset="-78"/>
                      </a:endParaRPr>
                    </a:p>
                  </a:txBody>
                  <a:tcPr anchor="ctr"/>
                </a:tc>
                <a:tc>
                  <a:txBody>
                    <a:bodyPr/>
                    <a:lstStyle/>
                    <a:p>
                      <a:pPr algn="ctr" rtl="1"/>
                      <a:r>
                        <a:rPr lang="fa-IR" sz="1600" dirty="0" smtClean="0">
                          <a:cs typeface="B Yekan" pitchFamily="2" charset="-78"/>
                        </a:rPr>
                        <a:t>496</a:t>
                      </a:r>
                      <a:endParaRPr lang="en-US" sz="1600" dirty="0">
                        <a:cs typeface="B Yekan" pitchFamily="2" charset="-78"/>
                      </a:endParaRPr>
                    </a:p>
                  </a:txBody>
                  <a:tcPr anchor="ctr"/>
                </a:tc>
                <a:tc>
                  <a:txBody>
                    <a:bodyPr/>
                    <a:lstStyle/>
                    <a:p>
                      <a:pPr algn="ctr" rtl="1"/>
                      <a:r>
                        <a:rPr lang="fa-IR" sz="1600" dirty="0" smtClean="0">
                          <a:cs typeface="B Yekan" pitchFamily="2" charset="-78"/>
                        </a:rPr>
                        <a:t>83</a:t>
                      </a:r>
                      <a:endParaRPr lang="en-US" sz="1600" dirty="0">
                        <a:cs typeface="B Yekan" pitchFamily="2" charset="-78"/>
                      </a:endParaRPr>
                    </a:p>
                  </a:txBody>
                  <a:tcPr anchor="ctr"/>
                </a:tc>
                <a:tc>
                  <a:txBody>
                    <a:bodyPr/>
                    <a:lstStyle/>
                    <a:p>
                      <a:pPr algn="ctr" rtl="1"/>
                      <a:r>
                        <a:rPr lang="fa-IR" sz="1600" dirty="0" smtClean="0">
                          <a:cs typeface="B Yekan" pitchFamily="2" charset="-78"/>
                        </a:rPr>
                        <a:t>محصولات شيميايي غيرآلي</a:t>
                      </a:r>
                      <a:endParaRPr lang="en-US" sz="1600" dirty="0">
                        <a:cs typeface="B Yekan" pitchFamily="2" charset="-78"/>
                      </a:endParaRPr>
                    </a:p>
                  </a:txBody>
                  <a:tcPr anchor="ctr"/>
                </a:tc>
                <a:tc>
                  <a:txBody>
                    <a:bodyPr/>
                    <a:lstStyle/>
                    <a:p>
                      <a:pPr algn="ctr" rtl="1"/>
                      <a:r>
                        <a:rPr lang="fa-IR" sz="1600" dirty="0" smtClean="0">
                          <a:cs typeface="B Yekan" pitchFamily="2" charset="-78"/>
                        </a:rPr>
                        <a:t>28</a:t>
                      </a:r>
                      <a:endParaRPr lang="en-US" sz="1600" dirty="0">
                        <a:cs typeface="B Yekan" pitchFamily="2" charset="-78"/>
                      </a:endParaRPr>
                    </a:p>
                  </a:txBody>
                  <a:tcPr anchor="ctr"/>
                </a:tc>
              </a:tr>
              <a:tr h="474145">
                <a:tc>
                  <a:txBody>
                    <a:bodyPr/>
                    <a:lstStyle/>
                    <a:p>
                      <a:pPr algn="ctr" rtl="1"/>
                      <a:r>
                        <a:rPr lang="fa-IR" sz="1600" dirty="0" smtClean="0">
                          <a:cs typeface="B Yekan" pitchFamily="2" charset="-78"/>
                        </a:rPr>
                        <a:t>1</a:t>
                      </a:r>
                      <a:endParaRPr lang="en-US" sz="1600" dirty="0">
                        <a:cs typeface="B Yekan" pitchFamily="2" charset="-78"/>
                      </a:endParaRPr>
                    </a:p>
                  </a:txBody>
                  <a:tcPr anchor="ctr"/>
                </a:tc>
                <a:tc>
                  <a:txBody>
                    <a:bodyPr/>
                    <a:lstStyle/>
                    <a:p>
                      <a:pPr algn="ctr" rtl="1"/>
                      <a:r>
                        <a:rPr lang="fa-IR" sz="1600" dirty="0" smtClean="0">
                          <a:cs typeface="B Yekan" pitchFamily="2" charset="-78"/>
                        </a:rPr>
                        <a:t>3</a:t>
                      </a:r>
                    </a:p>
                  </a:txBody>
                  <a:tcPr anchor="ctr"/>
                </a:tc>
                <a:tc>
                  <a:txBody>
                    <a:bodyPr/>
                    <a:lstStyle/>
                    <a:p>
                      <a:pPr algn="ctr" rtl="1"/>
                      <a:r>
                        <a:rPr lang="fa-IR" sz="1600" dirty="0" smtClean="0">
                          <a:cs typeface="B Yekan" pitchFamily="2" charset="-78"/>
                        </a:rPr>
                        <a:t>44</a:t>
                      </a:r>
                      <a:endParaRPr lang="en-US" sz="1600" dirty="0">
                        <a:cs typeface="B Yekan" pitchFamily="2" charset="-78"/>
                      </a:endParaRPr>
                    </a:p>
                  </a:txBody>
                  <a:tcPr anchor="ctr"/>
                </a:tc>
                <a:tc>
                  <a:txBody>
                    <a:bodyPr/>
                    <a:lstStyle/>
                    <a:p>
                      <a:pPr algn="ctr" rtl="1"/>
                      <a:r>
                        <a:rPr lang="fa-IR" sz="1600" dirty="0" smtClean="0">
                          <a:cs typeface="B Yekan" pitchFamily="2" charset="-78"/>
                        </a:rPr>
                        <a:t>79</a:t>
                      </a:r>
                      <a:endParaRPr lang="en-US" sz="1600" dirty="0">
                        <a:cs typeface="B Yekan" pitchFamily="2" charset="-78"/>
                      </a:endParaRPr>
                    </a:p>
                  </a:txBody>
                  <a:tcPr anchor="ctr"/>
                </a:tc>
                <a:tc>
                  <a:txBody>
                    <a:bodyPr/>
                    <a:lstStyle/>
                    <a:p>
                      <a:pPr algn="ctr" rtl="1"/>
                      <a:r>
                        <a:rPr lang="fa-IR" sz="1600" dirty="0" smtClean="0">
                          <a:cs typeface="B Yekan" pitchFamily="2" charset="-78"/>
                        </a:rPr>
                        <a:t>آلومينيوم و مصنوعات آن</a:t>
                      </a:r>
                      <a:endParaRPr lang="en-US" sz="1600" dirty="0">
                        <a:cs typeface="B Yekan" pitchFamily="2" charset="-78"/>
                      </a:endParaRPr>
                    </a:p>
                  </a:txBody>
                  <a:tcPr anchor="ctr"/>
                </a:tc>
                <a:tc>
                  <a:txBody>
                    <a:bodyPr/>
                    <a:lstStyle/>
                    <a:p>
                      <a:pPr algn="ctr" rtl="1"/>
                      <a:r>
                        <a:rPr lang="fa-IR" sz="1600" dirty="0" smtClean="0">
                          <a:cs typeface="B Yekan" pitchFamily="2" charset="-78"/>
                        </a:rPr>
                        <a:t>76</a:t>
                      </a:r>
                      <a:endParaRPr lang="en-US" sz="1600" dirty="0">
                        <a:cs typeface="B Yekan" pitchFamily="2" charset="-78"/>
                      </a:endParaRPr>
                    </a:p>
                  </a:txBody>
                  <a:tcPr anchor="ctr"/>
                </a:tc>
              </a:tr>
              <a:tr h="474145">
                <a:tc>
                  <a:txBody>
                    <a:bodyPr/>
                    <a:lstStyle/>
                    <a:p>
                      <a:pPr algn="ctr" rtl="1"/>
                      <a:r>
                        <a:rPr lang="fa-IR" sz="1600" dirty="0" smtClean="0">
                          <a:cs typeface="B Yekan" pitchFamily="2" charset="-78"/>
                        </a:rPr>
                        <a:t>3</a:t>
                      </a:r>
                      <a:endParaRPr lang="en-US" sz="1600" dirty="0">
                        <a:cs typeface="B Yekan" pitchFamily="2" charset="-78"/>
                      </a:endParaRPr>
                    </a:p>
                  </a:txBody>
                  <a:tcPr anchor="ctr"/>
                </a:tc>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128</a:t>
                      </a:r>
                      <a:endParaRPr lang="en-US" sz="1600" dirty="0">
                        <a:cs typeface="B Yekan" pitchFamily="2" charset="-78"/>
                      </a:endParaRPr>
                    </a:p>
                  </a:txBody>
                  <a:tcPr anchor="ctr"/>
                </a:tc>
                <a:tc>
                  <a:txBody>
                    <a:bodyPr/>
                    <a:lstStyle/>
                    <a:p>
                      <a:pPr algn="ctr" rtl="1"/>
                      <a:r>
                        <a:rPr lang="fa-IR" sz="1600" dirty="0" smtClean="0">
                          <a:cs typeface="B Yekan" pitchFamily="2" charset="-78"/>
                        </a:rPr>
                        <a:t>67</a:t>
                      </a:r>
                      <a:endParaRPr lang="en-US" sz="1600" dirty="0">
                        <a:cs typeface="B Yekan" pitchFamily="2" charset="-78"/>
                      </a:endParaRPr>
                    </a:p>
                  </a:txBody>
                  <a:tcPr anchor="ctr"/>
                </a:tc>
                <a:tc>
                  <a:txBody>
                    <a:bodyPr/>
                    <a:lstStyle/>
                    <a:p>
                      <a:pPr algn="ctr" rtl="1"/>
                      <a:r>
                        <a:rPr lang="fa-IR" sz="1600" dirty="0" smtClean="0">
                          <a:cs typeface="B Yekan" pitchFamily="2" charset="-78"/>
                        </a:rPr>
                        <a:t>سبزيجات نباتات و ريشه</a:t>
                      </a:r>
                      <a:r>
                        <a:rPr lang="fa-IR" sz="1600" baseline="0" dirty="0" smtClean="0">
                          <a:cs typeface="B Yekan" pitchFamily="2" charset="-78"/>
                        </a:rPr>
                        <a:t> ها</a:t>
                      </a:r>
                      <a:endParaRPr lang="en-US" sz="1600" dirty="0">
                        <a:cs typeface="B Yekan" pitchFamily="2" charset="-78"/>
                      </a:endParaRPr>
                    </a:p>
                  </a:txBody>
                  <a:tcPr anchor="ctr"/>
                </a:tc>
                <a:tc>
                  <a:txBody>
                    <a:bodyPr/>
                    <a:lstStyle/>
                    <a:p>
                      <a:pPr algn="ctr" rtl="1"/>
                      <a:r>
                        <a:rPr lang="fa-IR" sz="1600" dirty="0" smtClean="0">
                          <a:cs typeface="B Yekan" pitchFamily="2" charset="-78"/>
                        </a:rPr>
                        <a:t>7</a:t>
                      </a:r>
                      <a:endParaRPr lang="en-US" sz="1600" dirty="0">
                        <a:cs typeface="B Yekan" pitchFamily="2" charset="-78"/>
                      </a:endParaRPr>
                    </a:p>
                  </a:txBody>
                  <a:tcPr anchor="ctr"/>
                </a:tc>
              </a:tr>
              <a:tr h="474145">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99</a:t>
                      </a:r>
                      <a:endParaRPr lang="en-US" sz="1600" dirty="0">
                        <a:cs typeface="B Yekan" pitchFamily="2" charset="-78"/>
                      </a:endParaRPr>
                    </a:p>
                  </a:txBody>
                  <a:tcPr anchor="ctr"/>
                </a:tc>
                <a:tc>
                  <a:txBody>
                    <a:bodyPr/>
                    <a:lstStyle/>
                    <a:p>
                      <a:pPr algn="ctr" rtl="1"/>
                      <a:r>
                        <a:rPr lang="fa-IR" sz="1600" dirty="0" smtClean="0">
                          <a:cs typeface="B Yekan" pitchFamily="2" charset="-78"/>
                        </a:rPr>
                        <a:t>66</a:t>
                      </a:r>
                      <a:endParaRPr lang="en-US" sz="1600" dirty="0">
                        <a:cs typeface="B Yekan" pitchFamily="2" charset="-78"/>
                      </a:endParaRPr>
                    </a:p>
                  </a:txBody>
                  <a:tcPr anchor="ctr"/>
                </a:tc>
                <a:tc>
                  <a:txBody>
                    <a:bodyPr/>
                    <a:lstStyle/>
                    <a:p>
                      <a:pPr algn="ctr" rtl="1"/>
                      <a:r>
                        <a:rPr lang="fa-IR" sz="1600" dirty="0" smtClean="0">
                          <a:cs typeface="B Yekan" pitchFamily="2" charset="-78"/>
                        </a:rPr>
                        <a:t>محصولات شيميايي آلي</a:t>
                      </a:r>
                      <a:endParaRPr lang="en-US" sz="1600" dirty="0">
                        <a:cs typeface="B Yekan" pitchFamily="2" charset="-78"/>
                      </a:endParaRPr>
                    </a:p>
                  </a:txBody>
                  <a:tcPr anchor="ctr"/>
                </a:tc>
                <a:tc>
                  <a:txBody>
                    <a:bodyPr/>
                    <a:lstStyle/>
                    <a:p>
                      <a:pPr algn="ctr" rtl="1"/>
                      <a:r>
                        <a:rPr lang="fa-IR" sz="1600" dirty="0" smtClean="0">
                          <a:cs typeface="B Yekan" pitchFamily="2" charset="-78"/>
                        </a:rPr>
                        <a:t>29</a:t>
                      </a:r>
                      <a:endParaRPr lang="en-US" sz="1600" dirty="0">
                        <a:cs typeface="B Yekan" pitchFamily="2" charset="-78"/>
                      </a:endParaRPr>
                    </a:p>
                  </a:txBody>
                  <a:tcPr anchor="ctr"/>
                </a:tc>
              </a:tr>
              <a:tr h="474145">
                <a:tc>
                  <a:txBody>
                    <a:bodyPr/>
                    <a:lstStyle/>
                    <a:p>
                      <a:pPr algn="ctr" rtl="1"/>
                      <a:r>
                        <a:rPr lang="fa-IR" sz="1600" dirty="0" smtClean="0">
                          <a:cs typeface="B Yekan" pitchFamily="2" charset="-78"/>
                        </a:rPr>
                        <a:t>7</a:t>
                      </a:r>
                      <a:endParaRPr lang="en-US" sz="1600" dirty="0">
                        <a:cs typeface="B Yekan" pitchFamily="2" charset="-78"/>
                      </a:endParaRPr>
                    </a:p>
                  </a:txBody>
                  <a:tcPr anchor="ctr"/>
                </a:tc>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339</a:t>
                      </a:r>
                      <a:endParaRPr lang="en-US" sz="1600" dirty="0">
                        <a:cs typeface="B Yekan" pitchFamily="2" charset="-78"/>
                      </a:endParaRPr>
                    </a:p>
                  </a:txBody>
                  <a:tcPr anchor="ctr"/>
                </a:tc>
                <a:tc>
                  <a:txBody>
                    <a:bodyPr/>
                    <a:lstStyle/>
                    <a:p>
                      <a:pPr algn="ctr" rtl="1"/>
                      <a:r>
                        <a:rPr lang="fa-IR" sz="1600" dirty="0" smtClean="0">
                          <a:cs typeface="B Yekan" pitchFamily="2" charset="-78"/>
                        </a:rPr>
                        <a:t>63</a:t>
                      </a:r>
                      <a:endParaRPr lang="en-US" sz="1600" dirty="0">
                        <a:cs typeface="B Yekan" pitchFamily="2" charset="-78"/>
                      </a:endParaRPr>
                    </a:p>
                  </a:txBody>
                  <a:tcPr anchor="ctr"/>
                </a:tc>
                <a:tc>
                  <a:txBody>
                    <a:bodyPr/>
                    <a:lstStyle/>
                    <a:p>
                      <a:pPr algn="ctr" rtl="1"/>
                      <a:r>
                        <a:rPr lang="fa-IR" sz="1600" dirty="0" smtClean="0">
                          <a:cs typeface="B Yekan" pitchFamily="2" charset="-78"/>
                        </a:rPr>
                        <a:t>محصولات سراميكي</a:t>
                      </a:r>
                      <a:endParaRPr lang="en-US" sz="1600" dirty="0">
                        <a:cs typeface="B Yekan" pitchFamily="2" charset="-78"/>
                      </a:endParaRPr>
                    </a:p>
                  </a:txBody>
                  <a:tcPr anchor="ctr"/>
                </a:tc>
                <a:tc>
                  <a:txBody>
                    <a:bodyPr/>
                    <a:lstStyle/>
                    <a:p>
                      <a:pPr algn="ctr" rtl="1"/>
                      <a:r>
                        <a:rPr lang="fa-IR" sz="1600" dirty="0" smtClean="0">
                          <a:cs typeface="B Yekan" pitchFamily="2" charset="-78"/>
                        </a:rPr>
                        <a:t>69</a:t>
                      </a:r>
                      <a:endParaRPr lang="en-US" sz="1600" dirty="0">
                        <a:cs typeface="B Yekan" pitchFamily="2" charset="-78"/>
                      </a:endParaRPr>
                    </a:p>
                  </a:txBody>
                  <a:tcPr anchor="ctr"/>
                </a:tc>
              </a:tr>
            </a:tbl>
          </a:graphicData>
        </a:graphic>
      </p:graphicFrame>
      <p:sp>
        <p:nvSpPr>
          <p:cNvPr id="6" name="Footer Placeholder 5"/>
          <p:cNvSpPr>
            <a:spLocks noGrp="1"/>
          </p:cNvSpPr>
          <p:nvPr>
            <p:ph type="ftr" sz="quarter" idx="11"/>
          </p:nvPr>
        </p:nvSpPr>
        <p:spPr/>
        <p:txBody>
          <a:bodyPr/>
          <a:lstStyle/>
          <a:p>
            <a:pPr>
              <a:defRPr/>
            </a:pPr>
            <a:r>
              <a:rPr lang="fa-IR" dirty="0">
                <a:cs typeface="B Lotus" pitchFamily="2" charset="-78"/>
              </a:rPr>
              <a:t>اداره كل گمرك اصفهان</a:t>
            </a:r>
            <a:endParaRPr lang="en-US" dirty="0">
              <a:cs typeface="B Lotus" pitchFamily="2" charset="-78"/>
            </a:endParaRPr>
          </a:p>
        </p:txBody>
      </p:sp>
      <p:sp>
        <p:nvSpPr>
          <p:cNvPr id="5" name="Slide Number Placeholder 4"/>
          <p:cNvSpPr>
            <a:spLocks noGrp="1"/>
          </p:cNvSpPr>
          <p:nvPr>
            <p:ph type="sldNum" sz="quarter" idx="12"/>
          </p:nvPr>
        </p:nvSpPr>
        <p:spPr/>
        <p:txBody>
          <a:bodyPr/>
          <a:lstStyle/>
          <a:p>
            <a:pPr>
              <a:defRPr/>
            </a:pPr>
            <a:fld id="{AFD0C2B4-0C94-483F-B5B1-56418E407D43}" type="slidenum">
              <a:rPr lang="en-US" smtClean="0">
                <a:cs typeface="B Lotus" pitchFamily="2" charset="-78"/>
              </a:rPr>
              <a:pPr>
                <a:defRPr/>
              </a:pPr>
              <a:t>23</a:t>
            </a:fld>
            <a:endParaRPr lang="en-US" dirty="0">
              <a:cs typeface="B Lotus" pitchFamily="2" charset="-78"/>
            </a:endParaRP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15962"/>
          </a:xfrm>
        </p:spPr>
        <p:txBody>
          <a:bodyPr/>
          <a:lstStyle/>
          <a:p>
            <a:pPr rtl="1" eaLnBrk="1" hangingPunct="1"/>
            <a:r>
              <a:rPr lang="en-US" sz="2200" dirty="0" smtClean="0">
                <a:cs typeface="B Jadid" pitchFamily="2" charset="-78"/>
              </a:rPr>
              <a:t> </a:t>
            </a:r>
            <a:r>
              <a:rPr lang="fa-IR" sz="2200" dirty="0" smtClean="0">
                <a:cs typeface="B Jadid" pitchFamily="2" charset="-78"/>
              </a:rPr>
              <a:t> فصول مشترك صادراتي استان و كشور به ترتيب ارزش صادرات فصل </a:t>
            </a:r>
            <a:endParaRPr lang="en-US" sz="2200" dirty="0" smtClean="0">
              <a:cs typeface="B Jadid" pitchFamily="2" charset="-78"/>
            </a:endParaRPr>
          </a:p>
        </p:txBody>
      </p:sp>
      <p:graphicFrame>
        <p:nvGraphicFramePr>
          <p:cNvPr id="4" name="Content Placeholder 3"/>
          <p:cNvGraphicFramePr>
            <a:graphicFrameLocks noGrp="1"/>
          </p:cNvGraphicFramePr>
          <p:nvPr>
            <p:ph idx="1"/>
          </p:nvPr>
        </p:nvGraphicFramePr>
        <p:xfrm>
          <a:off x="457200" y="990600"/>
          <a:ext cx="8381999" cy="5257805"/>
        </p:xfrm>
        <a:graphic>
          <a:graphicData uri="http://schemas.openxmlformats.org/drawingml/2006/table">
            <a:tbl>
              <a:tblPr firstRow="1" bandRow="1">
                <a:tableStyleId>{85BE263C-DBD7-4A20-BB59-AAB30ACAA65A}</a:tableStyleId>
              </a:tblPr>
              <a:tblGrid>
                <a:gridCol w="1107056"/>
                <a:gridCol w="1581509"/>
                <a:gridCol w="1423358"/>
                <a:gridCol w="3637471"/>
                <a:gridCol w="632605"/>
              </a:tblGrid>
              <a:tr h="705746">
                <a:tc>
                  <a:txBody>
                    <a:bodyPr/>
                    <a:lstStyle/>
                    <a:p>
                      <a:pPr algn="ctr" rtl="1"/>
                      <a:r>
                        <a:rPr lang="fa-IR" sz="1600" b="0" dirty="0" smtClean="0">
                          <a:cs typeface="B Yekan" pitchFamily="2" charset="-78"/>
                        </a:rPr>
                        <a:t>سهم از صادرات</a:t>
                      </a:r>
                      <a:endParaRPr lang="en-US" sz="1600" b="0" dirty="0">
                        <a:cs typeface="B Yekan" pitchFamily="2" charset="-78"/>
                      </a:endParaRPr>
                    </a:p>
                  </a:txBody>
                  <a:tcPr anchor="ctr"/>
                </a:tc>
                <a:tc>
                  <a:txBody>
                    <a:bodyPr/>
                    <a:lstStyle/>
                    <a:p>
                      <a:pPr algn="ctr" rtl="1"/>
                      <a:r>
                        <a:rPr lang="fa-IR" sz="1600" b="0" dirty="0" smtClean="0">
                          <a:cs typeface="B Yekan" pitchFamily="2" charset="-78"/>
                        </a:rPr>
                        <a:t>صادرات كشور</a:t>
                      </a:r>
                    </a:p>
                    <a:p>
                      <a:pPr algn="ctr" rtl="1"/>
                      <a:r>
                        <a:rPr lang="fa-IR" sz="1600" b="0" dirty="0" smtClean="0">
                          <a:cs typeface="B Yekan" pitchFamily="2" charset="-78"/>
                        </a:rPr>
                        <a:t>(ميليون</a:t>
                      </a:r>
                      <a:r>
                        <a:rPr lang="fa-IR" sz="1600" b="0" baseline="0" dirty="0" smtClean="0">
                          <a:cs typeface="B Yekan" pitchFamily="2" charset="-78"/>
                        </a:rPr>
                        <a:t> دلار)</a:t>
                      </a:r>
                      <a:endParaRPr lang="en-US" sz="1600" b="0" dirty="0">
                        <a:cs typeface="B Yekan" pitchFamily="2" charset="-78"/>
                      </a:endParaRPr>
                    </a:p>
                  </a:txBody>
                  <a:tcPr anchor="ctr"/>
                </a:tc>
                <a:tc>
                  <a:txBody>
                    <a:bodyPr/>
                    <a:lstStyle/>
                    <a:p>
                      <a:pPr algn="ctr" rtl="1"/>
                      <a:r>
                        <a:rPr lang="fa-IR" sz="1600" b="0" dirty="0" smtClean="0">
                          <a:cs typeface="B Yekan" pitchFamily="2" charset="-78"/>
                        </a:rPr>
                        <a:t>صادرات استان</a:t>
                      </a:r>
                    </a:p>
                    <a:p>
                      <a:pPr algn="ctr" rtl="1"/>
                      <a:r>
                        <a:rPr lang="fa-IR" sz="1600" b="0" dirty="0" smtClean="0">
                          <a:cs typeface="B Yekan" pitchFamily="2" charset="-78"/>
                        </a:rPr>
                        <a:t>(ميليون دلار)</a:t>
                      </a:r>
                      <a:endParaRPr lang="en-US" sz="1600" b="0" dirty="0">
                        <a:cs typeface="B Yekan" pitchFamily="2" charset="-78"/>
                      </a:endParaRPr>
                    </a:p>
                  </a:txBody>
                  <a:tcPr anchor="ctr"/>
                </a:tc>
                <a:tc>
                  <a:txBody>
                    <a:bodyPr/>
                    <a:lstStyle/>
                    <a:p>
                      <a:pPr algn="ctr" rtl="1"/>
                      <a:r>
                        <a:rPr lang="fa-IR" sz="1600" b="0" dirty="0" smtClean="0">
                          <a:cs typeface="B Yekan" pitchFamily="2" charset="-78"/>
                        </a:rPr>
                        <a:t>شرح</a:t>
                      </a:r>
                      <a:endParaRPr lang="en-US" sz="1600" b="0" dirty="0">
                        <a:cs typeface="B Yekan" pitchFamily="2" charset="-78"/>
                      </a:endParaRPr>
                    </a:p>
                  </a:txBody>
                  <a:tcPr anchor="ctr"/>
                </a:tc>
                <a:tc>
                  <a:txBody>
                    <a:bodyPr/>
                    <a:lstStyle/>
                    <a:p>
                      <a:pPr algn="ctr" rtl="1"/>
                      <a:r>
                        <a:rPr lang="fa-IR" sz="1600" b="0" dirty="0" smtClean="0">
                          <a:cs typeface="B Yekan" pitchFamily="2" charset="-78"/>
                        </a:rPr>
                        <a:t>فصل</a:t>
                      </a:r>
                      <a:endParaRPr lang="en-US" sz="1600" b="0" dirty="0">
                        <a:cs typeface="B Yekan" pitchFamily="2" charset="-78"/>
                      </a:endParaRPr>
                    </a:p>
                  </a:txBody>
                  <a:tcPr anchor="ctr"/>
                </a:tc>
              </a:tr>
              <a:tr h="485202">
                <a:tc>
                  <a:txBody>
                    <a:bodyPr/>
                    <a:lstStyle/>
                    <a:p>
                      <a:pPr algn="ctr" rtl="1"/>
                      <a:r>
                        <a:rPr lang="fa-IR" sz="1600" dirty="0" smtClean="0">
                          <a:cs typeface="B Yekan" pitchFamily="2" charset="-78"/>
                        </a:rPr>
                        <a:t>14</a:t>
                      </a:r>
                      <a:endParaRPr lang="en-US" sz="1600" dirty="0">
                        <a:cs typeface="B Yekan" pitchFamily="2" charset="-78"/>
                      </a:endParaRPr>
                    </a:p>
                  </a:txBody>
                  <a:tcPr anchor="ctr"/>
                </a:tc>
                <a:tc>
                  <a:txBody>
                    <a:bodyPr/>
                    <a:lstStyle/>
                    <a:p>
                      <a:pPr algn="ctr" rtl="1"/>
                      <a:r>
                        <a:rPr lang="fa-IR" sz="1600" dirty="0" smtClean="0">
                          <a:cs typeface="B Yekan" pitchFamily="2" charset="-78"/>
                        </a:rPr>
                        <a:t>5154</a:t>
                      </a:r>
                      <a:endParaRPr lang="en-US" sz="1600" dirty="0">
                        <a:cs typeface="B Yekan" pitchFamily="2" charset="-78"/>
                      </a:endParaRPr>
                    </a:p>
                  </a:txBody>
                  <a:tcPr anchor="ctr"/>
                </a:tc>
                <a:tc>
                  <a:txBody>
                    <a:bodyPr/>
                    <a:lstStyle/>
                    <a:p>
                      <a:pPr algn="ctr" rtl="1"/>
                      <a:r>
                        <a:rPr lang="fa-IR" sz="1600" dirty="0" smtClean="0">
                          <a:cs typeface="B Yekan" pitchFamily="2" charset="-78"/>
                        </a:rPr>
                        <a:t>726</a:t>
                      </a:r>
                      <a:endParaRPr lang="en-US" sz="1600" dirty="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سوخت ها و روغن هاي معدني،مواد قيري</a:t>
                      </a:r>
                      <a:endParaRPr lang="en-US" sz="1600" dirty="0" smtClean="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27</a:t>
                      </a:r>
                      <a:endParaRPr lang="en-US" sz="1600" dirty="0" smtClean="0">
                        <a:cs typeface="B Yekan" pitchFamily="2" charset="-78"/>
                      </a:endParaRPr>
                    </a:p>
                  </a:txBody>
                  <a:tcPr anchor="ctr"/>
                </a:tc>
              </a:tr>
              <a:tr h="451873">
                <a:tc>
                  <a:txBody>
                    <a:bodyPr/>
                    <a:lstStyle/>
                    <a:p>
                      <a:pPr algn="ctr" rtl="1"/>
                      <a:r>
                        <a:rPr lang="fa-IR" sz="1600" dirty="0" smtClean="0">
                          <a:cs typeface="B Yekan" pitchFamily="2" charset="-78"/>
                        </a:rPr>
                        <a:t>62</a:t>
                      </a:r>
                      <a:endParaRPr lang="en-US" sz="1600" dirty="0">
                        <a:cs typeface="B Yekan" pitchFamily="2" charset="-78"/>
                      </a:endParaRPr>
                    </a:p>
                  </a:txBody>
                  <a:tcPr anchor="ctr"/>
                </a:tc>
                <a:tc>
                  <a:txBody>
                    <a:bodyPr/>
                    <a:lstStyle/>
                    <a:p>
                      <a:pPr algn="ctr" rtl="1"/>
                      <a:r>
                        <a:rPr lang="fa-IR" sz="1600" dirty="0" smtClean="0">
                          <a:cs typeface="B Yekan" pitchFamily="2" charset="-78"/>
                        </a:rPr>
                        <a:t>1067</a:t>
                      </a:r>
                      <a:endParaRPr lang="en-US" sz="1600" dirty="0">
                        <a:cs typeface="B Yekan" pitchFamily="2" charset="-78"/>
                      </a:endParaRPr>
                    </a:p>
                  </a:txBody>
                  <a:tcPr anchor="ctr"/>
                </a:tc>
                <a:tc>
                  <a:txBody>
                    <a:bodyPr/>
                    <a:lstStyle/>
                    <a:p>
                      <a:pPr algn="ctr" rtl="1"/>
                      <a:r>
                        <a:rPr lang="fa-IR" sz="1600" dirty="0" smtClean="0">
                          <a:cs typeface="B Yekan" pitchFamily="2" charset="-78"/>
                        </a:rPr>
                        <a:t>662</a:t>
                      </a:r>
                      <a:endParaRPr lang="en-US" sz="1600" dirty="0">
                        <a:cs typeface="B Yekan" pitchFamily="2" charset="-78"/>
                      </a:endParaRPr>
                    </a:p>
                  </a:txBody>
                  <a:tcPr anchor="ctr"/>
                </a:tc>
                <a:tc>
                  <a:txBody>
                    <a:bodyPr/>
                    <a:lstStyle/>
                    <a:p>
                      <a:pPr algn="ctr" rtl="1"/>
                      <a:r>
                        <a:rPr lang="fa-IR" sz="1600" dirty="0" smtClean="0">
                          <a:cs typeface="B Yekan" pitchFamily="2" charset="-78"/>
                        </a:rPr>
                        <a:t>چدن ،آهن و</a:t>
                      </a:r>
                      <a:r>
                        <a:rPr lang="fa-IR" sz="1600" baseline="0" dirty="0" smtClean="0">
                          <a:cs typeface="B Yekan" pitchFamily="2" charset="-78"/>
                        </a:rPr>
                        <a:t> فولاد</a:t>
                      </a:r>
                      <a:endParaRPr lang="en-US" sz="1600" dirty="0">
                        <a:cs typeface="B Yekan" pitchFamily="2" charset="-78"/>
                      </a:endParaRPr>
                    </a:p>
                  </a:txBody>
                  <a:tcPr anchor="ctr"/>
                </a:tc>
                <a:tc>
                  <a:txBody>
                    <a:bodyPr/>
                    <a:lstStyle/>
                    <a:p>
                      <a:pPr algn="ctr" rtl="1"/>
                      <a:r>
                        <a:rPr lang="fa-IR" sz="1600" dirty="0" smtClean="0">
                          <a:cs typeface="B Yekan" pitchFamily="2" charset="-78"/>
                        </a:rPr>
                        <a:t>72</a:t>
                      </a:r>
                      <a:endParaRPr lang="en-US" sz="1600" dirty="0">
                        <a:cs typeface="B Yekan" pitchFamily="2" charset="-78"/>
                      </a:endParaRPr>
                    </a:p>
                  </a:txBody>
                  <a:tcPr anchor="ctr"/>
                </a:tc>
              </a:tr>
              <a:tr h="451873">
                <a:tc>
                  <a:txBody>
                    <a:bodyPr/>
                    <a:lstStyle/>
                    <a:p>
                      <a:pPr algn="ctr" rtl="1"/>
                      <a:r>
                        <a:rPr lang="fa-IR" sz="1600" dirty="0" smtClean="0">
                          <a:cs typeface="B Yekan" pitchFamily="2" charset="-78"/>
                        </a:rPr>
                        <a:t>30</a:t>
                      </a:r>
                      <a:endParaRPr lang="en-US" sz="1600" dirty="0">
                        <a:cs typeface="B Yekan" pitchFamily="2" charset="-78"/>
                      </a:endParaRPr>
                    </a:p>
                  </a:txBody>
                  <a:tcPr anchor="ctr"/>
                </a:tc>
                <a:tc>
                  <a:txBody>
                    <a:bodyPr/>
                    <a:lstStyle/>
                    <a:p>
                      <a:pPr algn="ctr" rtl="1"/>
                      <a:r>
                        <a:rPr lang="fa-IR" sz="1600" dirty="0" smtClean="0">
                          <a:cs typeface="B Yekan" pitchFamily="2" charset="-78"/>
                        </a:rPr>
                        <a:t>1304</a:t>
                      </a:r>
                      <a:endParaRPr lang="en-US" sz="1600" dirty="0">
                        <a:cs typeface="B Yekan" pitchFamily="2" charset="-78"/>
                      </a:endParaRPr>
                    </a:p>
                  </a:txBody>
                  <a:tcPr anchor="ctr"/>
                </a:tc>
                <a:tc>
                  <a:txBody>
                    <a:bodyPr/>
                    <a:lstStyle/>
                    <a:p>
                      <a:pPr algn="ctr" rtl="1"/>
                      <a:r>
                        <a:rPr lang="fa-IR" sz="1600" dirty="0" smtClean="0">
                          <a:cs typeface="B Yekan" pitchFamily="2" charset="-78"/>
                        </a:rPr>
                        <a:t>392</a:t>
                      </a:r>
                      <a:endParaRPr lang="en-US" sz="1600" dirty="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مصنوعات گرانبها</a:t>
                      </a:r>
                      <a:endParaRPr lang="en-US" sz="1600" dirty="0" smtClean="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71</a:t>
                      </a:r>
                      <a:endParaRPr lang="en-US" sz="1600" dirty="0" smtClean="0">
                        <a:cs typeface="B Yekan" pitchFamily="2" charset="-78"/>
                      </a:endParaRPr>
                    </a:p>
                  </a:txBody>
                  <a:tcPr anchor="ctr"/>
                </a:tc>
              </a:tr>
              <a:tr h="451873">
                <a:tc>
                  <a:txBody>
                    <a:bodyPr/>
                    <a:lstStyle/>
                    <a:p>
                      <a:pPr algn="ctr" rtl="1"/>
                      <a:r>
                        <a:rPr lang="fa-IR" sz="1600" dirty="0" smtClean="0">
                          <a:cs typeface="B Yekan" pitchFamily="2" charset="-78"/>
                        </a:rPr>
                        <a:t>28</a:t>
                      </a:r>
                      <a:endParaRPr lang="en-US" sz="1600" dirty="0">
                        <a:cs typeface="B Yekan" pitchFamily="2" charset="-78"/>
                      </a:endParaRPr>
                    </a:p>
                  </a:txBody>
                  <a:tcPr anchor="ctr"/>
                </a:tc>
                <a:tc>
                  <a:txBody>
                    <a:bodyPr/>
                    <a:lstStyle/>
                    <a:p>
                      <a:pPr algn="ctr" rtl="1"/>
                      <a:r>
                        <a:rPr lang="fa-IR" sz="1600" dirty="0" smtClean="0">
                          <a:cs typeface="B Yekan" pitchFamily="2" charset="-78"/>
                        </a:rPr>
                        <a:t>828</a:t>
                      </a:r>
                      <a:endParaRPr lang="en-US" sz="1600" dirty="0">
                        <a:cs typeface="B Yekan" pitchFamily="2" charset="-78"/>
                      </a:endParaRPr>
                    </a:p>
                  </a:txBody>
                  <a:tcPr anchor="ctr"/>
                </a:tc>
                <a:tc>
                  <a:txBody>
                    <a:bodyPr/>
                    <a:lstStyle/>
                    <a:p>
                      <a:pPr algn="ctr" rtl="1"/>
                      <a:r>
                        <a:rPr lang="fa-IR" sz="1600" dirty="0" smtClean="0">
                          <a:cs typeface="B Yekan" pitchFamily="2" charset="-78"/>
                        </a:rPr>
                        <a:t>235</a:t>
                      </a:r>
                      <a:endParaRPr lang="en-US" sz="1600" dirty="0">
                        <a:cs typeface="B Yekan" pitchFamily="2" charset="-78"/>
                      </a:endParaRPr>
                    </a:p>
                  </a:txBody>
                  <a:tcPr anchor="ctr"/>
                </a:tc>
                <a:tc>
                  <a:txBody>
                    <a:bodyPr/>
                    <a:lstStyle/>
                    <a:p>
                      <a:pPr algn="ctr" rtl="1"/>
                      <a:r>
                        <a:rPr lang="fa-IR" sz="1600" dirty="0" smtClean="0">
                          <a:cs typeface="B Yekan" pitchFamily="2" charset="-78"/>
                        </a:rPr>
                        <a:t>فرش( دستباف و ماشيني)</a:t>
                      </a:r>
                      <a:endParaRPr lang="en-US" sz="1600" dirty="0">
                        <a:cs typeface="B Yekan" pitchFamily="2" charset="-78"/>
                      </a:endParaRPr>
                    </a:p>
                  </a:txBody>
                  <a:tcPr anchor="ctr"/>
                </a:tc>
                <a:tc>
                  <a:txBody>
                    <a:bodyPr/>
                    <a:lstStyle/>
                    <a:p>
                      <a:pPr algn="ctr" rtl="1"/>
                      <a:r>
                        <a:rPr lang="fa-IR" sz="1600" dirty="0" smtClean="0">
                          <a:cs typeface="B Yekan" pitchFamily="2" charset="-78"/>
                        </a:rPr>
                        <a:t>57</a:t>
                      </a:r>
                      <a:endParaRPr lang="en-US" sz="1600" dirty="0">
                        <a:cs typeface="B Yekan" pitchFamily="2" charset="-78"/>
                      </a:endParaRPr>
                    </a:p>
                  </a:txBody>
                  <a:tcPr anchor="ctr"/>
                </a:tc>
              </a:tr>
              <a:tr h="451873">
                <a:tc>
                  <a:txBody>
                    <a:bodyPr/>
                    <a:lstStyle/>
                    <a:p>
                      <a:pPr algn="ctr" rtl="1"/>
                      <a:r>
                        <a:rPr lang="fa-IR" sz="1600" dirty="0" smtClean="0">
                          <a:cs typeface="B Yekan" pitchFamily="2" charset="-78"/>
                        </a:rPr>
                        <a:t>24</a:t>
                      </a:r>
                      <a:endParaRPr lang="en-US" sz="1600" dirty="0">
                        <a:cs typeface="B Yekan" pitchFamily="2" charset="-78"/>
                      </a:endParaRPr>
                    </a:p>
                  </a:txBody>
                  <a:tcPr anchor="ctr"/>
                </a:tc>
                <a:tc>
                  <a:txBody>
                    <a:bodyPr/>
                    <a:lstStyle/>
                    <a:p>
                      <a:pPr algn="ctr" rtl="1"/>
                      <a:r>
                        <a:rPr lang="fa-IR" sz="1600" dirty="0" smtClean="0">
                          <a:cs typeface="B Yekan" pitchFamily="2" charset="-78"/>
                        </a:rPr>
                        <a:t>738</a:t>
                      </a:r>
                      <a:endParaRPr lang="en-US" sz="1600" dirty="0">
                        <a:cs typeface="B Yekan" pitchFamily="2" charset="-78"/>
                      </a:endParaRPr>
                    </a:p>
                  </a:txBody>
                  <a:tcPr anchor="ctr"/>
                </a:tc>
                <a:tc>
                  <a:txBody>
                    <a:bodyPr/>
                    <a:lstStyle/>
                    <a:p>
                      <a:pPr algn="ctr" rtl="1"/>
                      <a:r>
                        <a:rPr lang="fa-IR" sz="1600" dirty="0" smtClean="0">
                          <a:cs typeface="B Yekan" pitchFamily="2" charset="-78"/>
                        </a:rPr>
                        <a:t>178</a:t>
                      </a:r>
                      <a:endParaRPr lang="en-US" sz="1600" dirty="0">
                        <a:cs typeface="B Yekan" pitchFamily="2" charset="-78"/>
                      </a:endParaRPr>
                    </a:p>
                  </a:txBody>
                  <a:tcPr anchor="ctr"/>
                </a:tc>
                <a:tc>
                  <a:txBody>
                    <a:bodyPr/>
                    <a:lstStyle/>
                    <a:p>
                      <a:pPr algn="ctr" rtl="1"/>
                      <a:r>
                        <a:rPr lang="fa-IR" sz="1600" dirty="0" smtClean="0">
                          <a:cs typeface="B Yekan" pitchFamily="2" charset="-78"/>
                        </a:rPr>
                        <a:t>مصنوعات از چدن،آهن</a:t>
                      </a:r>
                      <a:r>
                        <a:rPr lang="fa-IR" sz="1600" baseline="0" dirty="0" smtClean="0">
                          <a:cs typeface="B Yekan" pitchFamily="2" charset="-78"/>
                        </a:rPr>
                        <a:t> و فولاد</a:t>
                      </a:r>
                      <a:endParaRPr lang="en-US" sz="1600" dirty="0">
                        <a:cs typeface="B Yekan" pitchFamily="2" charset="-78"/>
                      </a:endParaRPr>
                    </a:p>
                  </a:txBody>
                  <a:tcPr anchor="ctr"/>
                </a:tc>
                <a:tc>
                  <a:txBody>
                    <a:bodyPr/>
                    <a:lstStyle/>
                    <a:p>
                      <a:pPr algn="ctr" rtl="1"/>
                      <a:r>
                        <a:rPr lang="fa-IR" sz="1600" dirty="0" smtClean="0">
                          <a:cs typeface="B Yekan" pitchFamily="2" charset="-78"/>
                        </a:rPr>
                        <a:t>73</a:t>
                      </a:r>
                      <a:endParaRPr lang="en-US" sz="1600" dirty="0">
                        <a:cs typeface="B Yekan" pitchFamily="2" charset="-78"/>
                      </a:endParaRPr>
                    </a:p>
                  </a:txBody>
                  <a:tcPr anchor="ctr"/>
                </a:tc>
              </a:tr>
              <a:tr h="451873">
                <a:tc>
                  <a:txBody>
                    <a:bodyPr/>
                    <a:lstStyle/>
                    <a:p>
                      <a:pPr algn="ctr" rtl="1"/>
                      <a:r>
                        <a:rPr lang="fa-IR" sz="1600" dirty="0" smtClean="0">
                          <a:cs typeface="B Yekan" pitchFamily="2" charset="-78"/>
                        </a:rPr>
                        <a:t>15</a:t>
                      </a:r>
                      <a:endParaRPr lang="en-US" sz="1600" dirty="0">
                        <a:cs typeface="B Yekan" pitchFamily="2" charset="-78"/>
                      </a:endParaRPr>
                    </a:p>
                  </a:txBody>
                  <a:tcPr anchor="ctr"/>
                </a:tc>
                <a:tc>
                  <a:txBody>
                    <a:bodyPr/>
                    <a:lstStyle/>
                    <a:p>
                      <a:pPr algn="ctr" rtl="1"/>
                      <a:r>
                        <a:rPr lang="fa-IR" sz="1600" dirty="0" smtClean="0">
                          <a:cs typeface="B Yekan" pitchFamily="2" charset="-78"/>
                        </a:rPr>
                        <a:t>552</a:t>
                      </a:r>
                      <a:endParaRPr lang="en-US" sz="1600" dirty="0">
                        <a:cs typeface="B Yekan" pitchFamily="2" charset="-78"/>
                      </a:endParaRPr>
                    </a:p>
                  </a:txBody>
                  <a:tcPr anchor="ctr"/>
                </a:tc>
                <a:tc>
                  <a:txBody>
                    <a:bodyPr/>
                    <a:lstStyle/>
                    <a:p>
                      <a:pPr algn="ctr" rtl="1"/>
                      <a:r>
                        <a:rPr lang="fa-IR" sz="1600" dirty="0" smtClean="0">
                          <a:cs typeface="B Yekan" pitchFamily="2" charset="-78"/>
                        </a:rPr>
                        <a:t>83</a:t>
                      </a:r>
                      <a:endParaRPr lang="en-US" sz="1600" dirty="0">
                        <a:cs typeface="B Yekan" pitchFamily="2" charset="-78"/>
                      </a:endParaRPr>
                    </a:p>
                  </a:txBody>
                  <a:tcPr anchor="ctr"/>
                </a:tc>
                <a:tc>
                  <a:txBody>
                    <a:bodyPr/>
                    <a:lstStyle/>
                    <a:p>
                      <a:pPr algn="ctr" rtl="1"/>
                      <a:r>
                        <a:rPr lang="fa-IR" sz="1600" dirty="0" smtClean="0">
                          <a:cs typeface="B Yekan" pitchFamily="2" charset="-78"/>
                        </a:rPr>
                        <a:t>محصولات شيميايي غيرآلي</a:t>
                      </a:r>
                      <a:endParaRPr lang="en-US" sz="1600" dirty="0">
                        <a:cs typeface="B Yekan" pitchFamily="2" charset="-78"/>
                      </a:endParaRPr>
                    </a:p>
                  </a:txBody>
                  <a:tcPr anchor="ctr"/>
                </a:tc>
                <a:tc>
                  <a:txBody>
                    <a:bodyPr/>
                    <a:lstStyle/>
                    <a:p>
                      <a:pPr algn="ctr" rtl="1"/>
                      <a:r>
                        <a:rPr lang="fa-IR" sz="1600" dirty="0" smtClean="0">
                          <a:cs typeface="B Yekan" pitchFamily="2" charset="-78"/>
                        </a:rPr>
                        <a:t>28</a:t>
                      </a:r>
                      <a:endParaRPr lang="en-US" sz="1600" dirty="0">
                        <a:cs typeface="B Yekan" pitchFamily="2" charset="-78"/>
                      </a:endParaRPr>
                    </a:p>
                  </a:txBody>
                  <a:tcPr anchor="ctr"/>
                </a:tc>
              </a:tr>
              <a:tr h="451873">
                <a:tc>
                  <a:txBody>
                    <a:bodyPr/>
                    <a:lstStyle/>
                    <a:p>
                      <a:pPr algn="ctr" rtl="1"/>
                      <a:r>
                        <a:rPr lang="fa-IR" sz="1600" dirty="0" smtClean="0">
                          <a:cs typeface="B Yekan" pitchFamily="2" charset="-78"/>
                        </a:rPr>
                        <a:t>24</a:t>
                      </a:r>
                      <a:endParaRPr lang="en-US" sz="1600" dirty="0">
                        <a:cs typeface="B Yekan" pitchFamily="2" charset="-78"/>
                      </a:endParaRPr>
                    </a:p>
                  </a:txBody>
                  <a:tcPr anchor="ctr"/>
                </a:tc>
                <a:tc>
                  <a:txBody>
                    <a:bodyPr/>
                    <a:lstStyle/>
                    <a:p>
                      <a:pPr algn="ctr" rtl="1"/>
                      <a:r>
                        <a:rPr lang="fa-IR" sz="1600" dirty="0" smtClean="0">
                          <a:cs typeface="B Yekan" pitchFamily="2" charset="-78"/>
                        </a:rPr>
                        <a:t>326</a:t>
                      </a:r>
                      <a:endParaRPr lang="en-US" sz="1600" dirty="0">
                        <a:cs typeface="B Yekan" pitchFamily="2" charset="-78"/>
                      </a:endParaRPr>
                    </a:p>
                  </a:txBody>
                  <a:tcPr anchor="ctr"/>
                </a:tc>
                <a:tc>
                  <a:txBody>
                    <a:bodyPr/>
                    <a:lstStyle/>
                    <a:p>
                      <a:pPr algn="ctr" rtl="1"/>
                      <a:r>
                        <a:rPr lang="fa-IR" sz="1600" dirty="0" smtClean="0">
                          <a:cs typeface="B Yekan" pitchFamily="2" charset="-78"/>
                        </a:rPr>
                        <a:t>79</a:t>
                      </a:r>
                      <a:endParaRPr lang="en-US" sz="1600" dirty="0">
                        <a:cs typeface="B Yekan" pitchFamily="2" charset="-78"/>
                      </a:endParaRPr>
                    </a:p>
                  </a:txBody>
                  <a:tcPr anchor="ctr"/>
                </a:tc>
                <a:tc>
                  <a:txBody>
                    <a:bodyPr/>
                    <a:lstStyle/>
                    <a:p>
                      <a:pPr algn="ctr" rtl="1"/>
                      <a:r>
                        <a:rPr lang="fa-IR" sz="1600" dirty="0" smtClean="0">
                          <a:cs typeface="B Yekan" pitchFamily="2" charset="-78"/>
                        </a:rPr>
                        <a:t>آلومينيوم و مصنوعات آن</a:t>
                      </a:r>
                      <a:endParaRPr lang="en-US" sz="1600" dirty="0">
                        <a:cs typeface="B Yekan" pitchFamily="2" charset="-78"/>
                      </a:endParaRPr>
                    </a:p>
                  </a:txBody>
                  <a:tcPr anchor="ctr"/>
                </a:tc>
                <a:tc>
                  <a:txBody>
                    <a:bodyPr/>
                    <a:lstStyle/>
                    <a:p>
                      <a:pPr algn="ctr" rtl="1"/>
                      <a:r>
                        <a:rPr lang="fa-IR" sz="1600" dirty="0" smtClean="0">
                          <a:cs typeface="B Yekan" pitchFamily="2" charset="-78"/>
                        </a:rPr>
                        <a:t>76</a:t>
                      </a:r>
                      <a:endParaRPr lang="en-US" sz="1600" dirty="0">
                        <a:cs typeface="B Yekan" pitchFamily="2" charset="-78"/>
                      </a:endParaRPr>
                    </a:p>
                  </a:txBody>
                  <a:tcPr anchor="ctr"/>
                </a:tc>
              </a:tr>
              <a:tr h="451873">
                <a:tc>
                  <a:txBody>
                    <a:bodyPr/>
                    <a:lstStyle/>
                    <a:p>
                      <a:pPr algn="ctr" rtl="1"/>
                      <a:r>
                        <a:rPr lang="fa-IR" sz="1600" dirty="0" smtClean="0">
                          <a:cs typeface="B Yekan" pitchFamily="2" charset="-78"/>
                        </a:rPr>
                        <a:t>9</a:t>
                      </a:r>
                      <a:endParaRPr lang="en-US" sz="1600" dirty="0">
                        <a:cs typeface="B Yekan" pitchFamily="2" charset="-78"/>
                      </a:endParaRPr>
                    </a:p>
                  </a:txBody>
                  <a:tcPr anchor="ctr"/>
                </a:tc>
                <a:tc>
                  <a:txBody>
                    <a:bodyPr/>
                    <a:lstStyle/>
                    <a:p>
                      <a:pPr algn="ctr" rtl="1"/>
                      <a:r>
                        <a:rPr lang="fa-IR" sz="1600" dirty="0" smtClean="0">
                          <a:cs typeface="B Yekan" pitchFamily="2" charset="-78"/>
                        </a:rPr>
                        <a:t>712</a:t>
                      </a:r>
                      <a:endParaRPr lang="en-US" sz="1600" dirty="0">
                        <a:cs typeface="B Yekan" pitchFamily="2" charset="-78"/>
                      </a:endParaRPr>
                    </a:p>
                  </a:txBody>
                  <a:tcPr anchor="ctr"/>
                </a:tc>
                <a:tc>
                  <a:txBody>
                    <a:bodyPr/>
                    <a:lstStyle/>
                    <a:p>
                      <a:pPr algn="ctr" rtl="1"/>
                      <a:r>
                        <a:rPr lang="fa-IR" sz="1600" dirty="0" smtClean="0">
                          <a:cs typeface="B Yekan" pitchFamily="2" charset="-78"/>
                        </a:rPr>
                        <a:t>67</a:t>
                      </a:r>
                      <a:endParaRPr lang="en-US" sz="1600" dirty="0">
                        <a:cs typeface="B Yekan" pitchFamily="2" charset="-78"/>
                      </a:endParaRPr>
                    </a:p>
                  </a:txBody>
                  <a:tcPr anchor="ctr"/>
                </a:tc>
                <a:tc>
                  <a:txBody>
                    <a:bodyPr/>
                    <a:lstStyle/>
                    <a:p>
                      <a:pPr algn="ctr" rtl="1"/>
                      <a:r>
                        <a:rPr lang="fa-IR" sz="1600" dirty="0" smtClean="0">
                          <a:cs typeface="B Yekan" pitchFamily="2" charset="-78"/>
                        </a:rPr>
                        <a:t>سبزيجات نباتات و ريشه</a:t>
                      </a:r>
                      <a:r>
                        <a:rPr lang="fa-IR" sz="1600" baseline="0" dirty="0" smtClean="0">
                          <a:cs typeface="B Yekan" pitchFamily="2" charset="-78"/>
                        </a:rPr>
                        <a:t> ها</a:t>
                      </a:r>
                      <a:endParaRPr lang="en-US" sz="1600" dirty="0">
                        <a:cs typeface="B Yekan" pitchFamily="2" charset="-78"/>
                      </a:endParaRPr>
                    </a:p>
                  </a:txBody>
                  <a:tcPr anchor="ctr"/>
                </a:tc>
                <a:tc>
                  <a:txBody>
                    <a:bodyPr/>
                    <a:lstStyle/>
                    <a:p>
                      <a:pPr algn="ctr" rtl="1"/>
                      <a:r>
                        <a:rPr lang="fa-IR" sz="1600" dirty="0" smtClean="0">
                          <a:cs typeface="B Yekan" pitchFamily="2" charset="-78"/>
                        </a:rPr>
                        <a:t>7</a:t>
                      </a:r>
                      <a:endParaRPr lang="en-US" sz="1600" dirty="0">
                        <a:cs typeface="B Yekan" pitchFamily="2" charset="-78"/>
                      </a:endParaRPr>
                    </a:p>
                  </a:txBody>
                  <a:tcPr anchor="ctr"/>
                </a:tc>
              </a:tr>
              <a:tr h="451873">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3429</a:t>
                      </a:r>
                      <a:endParaRPr lang="en-US" sz="1600" dirty="0">
                        <a:cs typeface="B Yekan" pitchFamily="2" charset="-78"/>
                      </a:endParaRPr>
                    </a:p>
                  </a:txBody>
                  <a:tcPr anchor="ctr"/>
                </a:tc>
                <a:tc>
                  <a:txBody>
                    <a:bodyPr/>
                    <a:lstStyle/>
                    <a:p>
                      <a:pPr algn="ctr" rtl="1"/>
                      <a:r>
                        <a:rPr lang="fa-IR" sz="1600" dirty="0" smtClean="0">
                          <a:cs typeface="B Yekan" pitchFamily="2" charset="-78"/>
                        </a:rPr>
                        <a:t>66</a:t>
                      </a:r>
                      <a:endParaRPr lang="en-US" sz="1600" dirty="0">
                        <a:cs typeface="B Yekan" pitchFamily="2" charset="-78"/>
                      </a:endParaRPr>
                    </a:p>
                  </a:txBody>
                  <a:tcPr anchor="ctr"/>
                </a:tc>
                <a:tc>
                  <a:txBody>
                    <a:bodyPr/>
                    <a:lstStyle/>
                    <a:p>
                      <a:pPr algn="ctr" rtl="1"/>
                      <a:r>
                        <a:rPr lang="fa-IR" sz="1600" dirty="0" smtClean="0">
                          <a:cs typeface="B Yekan" pitchFamily="2" charset="-78"/>
                        </a:rPr>
                        <a:t>محصولات شيميايي آلي</a:t>
                      </a:r>
                      <a:endParaRPr lang="en-US" sz="1600" dirty="0">
                        <a:cs typeface="B Yekan" pitchFamily="2" charset="-78"/>
                      </a:endParaRPr>
                    </a:p>
                  </a:txBody>
                  <a:tcPr anchor="ctr"/>
                </a:tc>
                <a:tc>
                  <a:txBody>
                    <a:bodyPr/>
                    <a:lstStyle/>
                    <a:p>
                      <a:pPr algn="ctr" rtl="1"/>
                      <a:r>
                        <a:rPr lang="fa-IR" sz="1600" dirty="0" smtClean="0">
                          <a:cs typeface="B Yekan" pitchFamily="2" charset="-78"/>
                        </a:rPr>
                        <a:t>29</a:t>
                      </a:r>
                      <a:endParaRPr lang="en-US" sz="1600" dirty="0">
                        <a:cs typeface="B Yekan" pitchFamily="2" charset="-78"/>
                      </a:endParaRPr>
                    </a:p>
                  </a:txBody>
                  <a:tcPr anchor="ctr"/>
                </a:tc>
              </a:tr>
              <a:tr h="451873">
                <a:tc>
                  <a:txBody>
                    <a:bodyPr/>
                    <a:lstStyle/>
                    <a:p>
                      <a:pPr algn="ctr" rtl="1"/>
                      <a:r>
                        <a:rPr lang="fa-IR" sz="1600" dirty="0" smtClean="0">
                          <a:cs typeface="B Yekan" pitchFamily="2" charset="-78"/>
                        </a:rPr>
                        <a:t>12</a:t>
                      </a:r>
                      <a:endParaRPr lang="en-US" sz="1600" dirty="0">
                        <a:cs typeface="B Yekan" pitchFamily="2" charset="-78"/>
                      </a:endParaRPr>
                    </a:p>
                  </a:txBody>
                  <a:tcPr anchor="ctr"/>
                </a:tc>
                <a:tc>
                  <a:txBody>
                    <a:bodyPr/>
                    <a:lstStyle/>
                    <a:p>
                      <a:pPr algn="ctr" rtl="1"/>
                      <a:r>
                        <a:rPr lang="fa-IR" sz="1600" dirty="0" smtClean="0">
                          <a:cs typeface="B Yekan" pitchFamily="2" charset="-78"/>
                        </a:rPr>
                        <a:t>507</a:t>
                      </a:r>
                      <a:endParaRPr lang="en-US" sz="1600" dirty="0">
                        <a:cs typeface="B Yekan" pitchFamily="2" charset="-78"/>
                      </a:endParaRPr>
                    </a:p>
                  </a:txBody>
                  <a:tcPr anchor="ctr"/>
                </a:tc>
                <a:tc>
                  <a:txBody>
                    <a:bodyPr/>
                    <a:lstStyle/>
                    <a:p>
                      <a:pPr algn="ctr" rtl="1"/>
                      <a:r>
                        <a:rPr lang="fa-IR" sz="1600" dirty="0" smtClean="0">
                          <a:cs typeface="B Yekan" pitchFamily="2" charset="-78"/>
                        </a:rPr>
                        <a:t>63</a:t>
                      </a:r>
                      <a:endParaRPr lang="en-US" sz="1600" dirty="0">
                        <a:cs typeface="B Yekan" pitchFamily="2" charset="-78"/>
                      </a:endParaRPr>
                    </a:p>
                  </a:txBody>
                  <a:tcPr anchor="ctr"/>
                </a:tc>
                <a:tc>
                  <a:txBody>
                    <a:bodyPr/>
                    <a:lstStyle/>
                    <a:p>
                      <a:pPr algn="ctr" rtl="1"/>
                      <a:r>
                        <a:rPr lang="fa-IR" sz="1600" dirty="0" smtClean="0">
                          <a:cs typeface="B Yekan" pitchFamily="2" charset="-78"/>
                        </a:rPr>
                        <a:t>محصولات سراميكي</a:t>
                      </a:r>
                      <a:endParaRPr lang="en-US" sz="1600" dirty="0">
                        <a:cs typeface="B Yekan" pitchFamily="2" charset="-78"/>
                      </a:endParaRPr>
                    </a:p>
                  </a:txBody>
                  <a:tcPr anchor="ctr"/>
                </a:tc>
                <a:tc>
                  <a:txBody>
                    <a:bodyPr/>
                    <a:lstStyle/>
                    <a:p>
                      <a:pPr algn="ctr" rtl="1"/>
                      <a:r>
                        <a:rPr lang="fa-IR" sz="1600" dirty="0" smtClean="0">
                          <a:cs typeface="B Yekan" pitchFamily="2" charset="-78"/>
                        </a:rPr>
                        <a:t>69</a:t>
                      </a:r>
                      <a:endParaRPr lang="en-US" sz="1600" dirty="0">
                        <a:cs typeface="B Yekan" pitchFamily="2" charset="-78"/>
                      </a:endParaRPr>
                    </a:p>
                  </a:txBody>
                  <a:tcPr anchor="ctr"/>
                </a:tc>
              </a:tr>
            </a:tbl>
          </a:graphicData>
        </a:graphic>
      </p:graphicFrame>
      <p:sp>
        <p:nvSpPr>
          <p:cNvPr id="5" name="Slide Number Placeholder 4"/>
          <p:cNvSpPr>
            <a:spLocks noGrp="1"/>
          </p:cNvSpPr>
          <p:nvPr>
            <p:ph type="sldNum" sz="quarter" idx="12"/>
          </p:nvPr>
        </p:nvSpPr>
        <p:spPr/>
        <p:txBody>
          <a:bodyPr/>
          <a:lstStyle/>
          <a:p>
            <a:pPr>
              <a:defRPr/>
            </a:pPr>
            <a:fld id="{AFD0C2B4-0C94-483F-B5B1-56418E407D43}" type="slidenum">
              <a:rPr lang="en-US" smtClean="0">
                <a:cs typeface="B Lotus" pitchFamily="2" charset="-78"/>
              </a:rPr>
              <a:pPr>
                <a:defRPr/>
              </a:pPr>
              <a:t>24</a:t>
            </a:fld>
            <a:endParaRPr lang="en-US" dirty="0">
              <a:cs typeface="B Lotus" pitchFamily="2" charset="-78"/>
            </a:endParaRPr>
          </a:p>
        </p:txBody>
      </p:sp>
      <p:sp>
        <p:nvSpPr>
          <p:cNvPr id="6" name="Footer Placeholder 5"/>
          <p:cNvSpPr>
            <a:spLocks noGrp="1"/>
          </p:cNvSpPr>
          <p:nvPr>
            <p:ph type="ftr" sz="quarter" idx="11"/>
          </p:nvPr>
        </p:nvSpPr>
        <p:spPr/>
        <p:txBody>
          <a:bodyPr/>
          <a:lstStyle/>
          <a:p>
            <a:pPr>
              <a:defRPr/>
            </a:pPr>
            <a:r>
              <a:rPr lang="fa-IR" dirty="0">
                <a:cs typeface="B Lotus" pitchFamily="2" charset="-78"/>
              </a:rPr>
              <a:t>اداره كل گمرك اصفهان</a:t>
            </a:r>
            <a:endParaRPr lang="en-US" dirty="0">
              <a:cs typeface="B Lotus" pitchFamily="2" charset="-78"/>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152400"/>
            <a:ext cx="8229600" cy="715962"/>
          </a:xfrm>
        </p:spPr>
        <p:txBody>
          <a:bodyPr/>
          <a:lstStyle/>
          <a:p>
            <a:pPr rtl="1" eaLnBrk="1" hangingPunct="1"/>
            <a:r>
              <a:rPr lang="fa-IR" sz="2800" dirty="0" smtClean="0">
                <a:cs typeface="B Jadid" pitchFamily="2" charset="-78"/>
              </a:rPr>
              <a:t> فصول مشترك صادراتي استان و كشور به ترتيب سهم فصل</a:t>
            </a:r>
            <a:r>
              <a:rPr lang="fa-IR" sz="6600" dirty="0" smtClean="0">
                <a:cs typeface="B Jadid" pitchFamily="2" charset="-78"/>
              </a:rPr>
              <a:t> </a:t>
            </a:r>
            <a:endParaRPr lang="en-US" sz="4000" dirty="0" smtClean="0">
              <a:cs typeface="B Jadid" pitchFamily="2" charset="-78"/>
            </a:endParaRPr>
          </a:p>
        </p:txBody>
      </p:sp>
      <p:graphicFrame>
        <p:nvGraphicFramePr>
          <p:cNvPr id="4" name="Content Placeholder 3"/>
          <p:cNvGraphicFramePr>
            <a:graphicFrameLocks noGrp="1"/>
          </p:cNvGraphicFramePr>
          <p:nvPr>
            <p:ph idx="1"/>
          </p:nvPr>
        </p:nvGraphicFramePr>
        <p:xfrm>
          <a:off x="457200" y="1066803"/>
          <a:ext cx="8305800" cy="5410197"/>
        </p:xfrm>
        <a:graphic>
          <a:graphicData uri="http://schemas.openxmlformats.org/drawingml/2006/table">
            <a:tbl>
              <a:tblPr firstRow="1" bandRow="1">
                <a:tableStyleId>{85BE263C-DBD7-4A20-BB59-AAB30ACAA65A}</a:tableStyleId>
              </a:tblPr>
              <a:tblGrid>
                <a:gridCol w="940279"/>
                <a:gridCol w="1567132"/>
                <a:gridCol w="1567132"/>
                <a:gridCol w="3604403"/>
                <a:gridCol w="626854"/>
              </a:tblGrid>
              <a:tr h="726202">
                <a:tc>
                  <a:txBody>
                    <a:bodyPr/>
                    <a:lstStyle/>
                    <a:p>
                      <a:pPr algn="ctr" rtl="1"/>
                      <a:r>
                        <a:rPr lang="fa-IR" sz="1600" b="0" dirty="0" smtClean="0">
                          <a:cs typeface="B Yekan" pitchFamily="2" charset="-78"/>
                        </a:rPr>
                        <a:t>سهم از صادرات</a:t>
                      </a:r>
                      <a:endParaRPr lang="en-US" sz="1600" b="0" dirty="0">
                        <a:cs typeface="B Yekan" pitchFamily="2" charset="-78"/>
                      </a:endParaRPr>
                    </a:p>
                  </a:txBody>
                  <a:tcPr anchor="ctr"/>
                </a:tc>
                <a:tc>
                  <a:txBody>
                    <a:bodyPr/>
                    <a:lstStyle/>
                    <a:p>
                      <a:pPr algn="ctr" rtl="1"/>
                      <a:r>
                        <a:rPr lang="fa-IR" sz="1600" b="0" dirty="0" smtClean="0">
                          <a:cs typeface="B Yekan" pitchFamily="2" charset="-78"/>
                        </a:rPr>
                        <a:t>صادرات كشور</a:t>
                      </a:r>
                    </a:p>
                    <a:p>
                      <a:pPr algn="ctr" rtl="1"/>
                      <a:r>
                        <a:rPr lang="fa-IR" sz="1600" b="0" dirty="0" smtClean="0">
                          <a:cs typeface="B Yekan" pitchFamily="2" charset="-78"/>
                        </a:rPr>
                        <a:t>(ميليون </a:t>
                      </a:r>
                      <a:r>
                        <a:rPr lang="fa-IR" sz="1600" b="0" baseline="0" dirty="0" smtClean="0">
                          <a:cs typeface="B Yekan" pitchFamily="2" charset="-78"/>
                        </a:rPr>
                        <a:t>دلار)</a:t>
                      </a:r>
                      <a:endParaRPr lang="en-US" sz="1600" b="0" dirty="0">
                        <a:cs typeface="B Yekan" pitchFamily="2" charset="-78"/>
                      </a:endParaRPr>
                    </a:p>
                  </a:txBody>
                  <a:tcPr anchor="ctr"/>
                </a:tc>
                <a:tc>
                  <a:txBody>
                    <a:bodyPr/>
                    <a:lstStyle/>
                    <a:p>
                      <a:pPr algn="ctr" rtl="1"/>
                      <a:r>
                        <a:rPr lang="fa-IR" sz="1600" b="0" dirty="0" smtClean="0">
                          <a:cs typeface="B Yekan" pitchFamily="2" charset="-78"/>
                        </a:rPr>
                        <a:t>صادرات استان</a:t>
                      </a:r>
                    </a:p>
                    <a:p>
                      <a:pPr algn="ctr" rtl="1"/>
                      <a:r>
                        <a:rPr lang="fa-IR" sz="1600" b="0" dirty="0" smtClean="0">
                          <a:cs typeface="B Yekan" pitchFamily="2" charset="-78"/>
                        </a:rPr>
                        <a:t>(ميليون دلار)</a:t>
                      </a:r>
                      <a:endParaRPr lang="en-US" sz="1600" b="0" dirty="0">
                        <a:cs typeface="B Yekan" pitchFamily="2" charset="-78"/>
                      </a:endParaRPr>
                    </a:p>
                  </a:txBody>
                  <a:tcPr anchor="ctr"/>
                </a:tc>
                <a:tc>
                  <a:txBody>
                    <a:bodyPr/>
                    <a:lstStyle/>
                    <a:p>
                      <a:pPr algn="ctr" rtl="1"/>
                      <a:r>
                        <a:rPr lang="fa-IR" sz="1600" b="0" dirty="0" smtClean="0">
                          <a:cs typeface="B Yekan" pitchFamily="2" charset="-78"/>
                        </a:rPr>
                        <a:t>شرح</a:t>
                      </a:r>
                      <a:endParaRPr lang="en-US" sz="1600" b="0" dirty="0">
                        <a:cs typeface="B Yekan" pitchFamily="2" charset="-78"/>
                      </a:endParaRPr>
                    </a:p>
                  </a:txBody>
                  <a:tcPr anchor="ctr"/>
                </a:tc>
                <a:tc>
                  <a:txBody>
                    <a:bodyPr/>
                    <a:lstStyle/>
                    <a:p>
                      <a:pPr algn="ctr" rtl="1"/>
                      <a:r>
                        <a:rPr lang="fa-IR" sz="1600" b="0" dirty="0" smtClean="0">
                          <a:cs typeface="B Yekan" pitchFamily="2" charset="-78"/>
                        </a:rPr>
                        <a:t>فصل</a:t>
                      </a:r>
                      <a:endParaRPr lang="en-US" sz="1600" b="0" dirty="0">
                        <a:cs typeface="B Yekan" pitchFamily="2" charset="-78"/>
                      </a:endParaRPr>
                    </a:p>
                  </a:txBody>
                  <a:tcPr anchor="ctr"/>
                </a:tc>
              </a:tr>
              <a:tr h="499265">
                <a:tc>
                  <a:txBody>
                    <a:bodyPr/>
                    <a:lstStyle/>
                    <a:p>
                      <a:pPr algn="ctr" rtl="1"/>
                      <a:r>
                        <a:rPr lang="fa-IR" sz="1600" dirty="0" smtClean="0">
                          <a:cs typeface="B Yekan" pitchFamily="2" charset="-78"/>
                        </a:rPr>
                        <a:t>93</a:t>
                      </a:r>
                      <a:endParaRPr lang="en-US" sz="1600" dirty="0">
                        <a:cs typeface="B Yekan" pitchFamily="2" charset="-78"/>
                      </a:endParaRPr>
                    </a:p>
                  </a:txBody>
                  <a:tcPr anchor="ctr"/>
                </a:tc>
                <a:tc>
                  <a:txBody>
                    <a:bodyPr/>
                    <a:lstStyle/>
                    <a:p>
                      <a:pPr algn="ctr" rtl="1"/>
                      <a:r>
                        <a:rPr lang="fa-IR" sz="1600" dirty="0" smtClean="0">
                          <a:cs typeface="B Yekan" pitchFamily="2" charset="-78"/>
                        </a:rPr>
                        <a:t>2/22</a:t>
                      </a:r>
                      <a:endParaRPr lang="en-US" sz="1600" dirty="0">
                        <a:cs typeface="B Yekan" pitchFamily="2" charset="-78"/>
                      </a:endParaRPr>
                    </a:p>
                  </a:txBody>
                  <a:tcPr anchor="ctr"/>
                </a:tc>
                <a:tc>
                  <a:txBody>
                    <a:bodyPr/>
                    <a:lstStyle/>
                    <a:p>
                      <a:pPr algn="ctr" rtl="1"/>
                      <a:r>
                        <a:rPr lang="fa-IR" sz="1600" dirty="0" smtClean="0">
                          <a:cs typeface="B Yekan" pitchFamily="2" charset="-78"/>
                        </a:rPr>
                        <a:t>2/06</a:t>
                      </a:r>
                      <a:endParaRPr lang="en-US" sz="1600" dirty="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توتون،تنباكو</a:t>
                      </a:r>
                      <a:endParaRPr lang="en-US" sz="1600" dirty="0" smtClean="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24</a:t>
                      </a:r>
                      <a:endParaRPr lang="en-US" sz="1600" dirty="0" smtClean="0">
                        <a:cs typeface="B Yekan" pitchFamily="2" charset="-78"/>
                      </a:endParaRPr>
                    </a:p>
                  </a:txBody>
                  <a:tcPr anchor="ctr"/>
                </a:tc>
              </a:tr>
              <a:tr h="464970">
                <a:tc>
                  <a:txBody>
                    <a:bodyPr/>
                    <a:lstStyle/>
                    <a:p>
                      <a:pPr algn="ctr" rtl="1"/>
                      <a:r>
                        <a:rPr lang="fa-IR" sz="1600" dirty="0" smtClean="0">
                          <a:cs typeface="B Yekan" pitchFamily="2" charset="-78"/>
                        </a:rPr>
                        <a:t>62</a:t>
                      </a:r>
                      <a:endParaRPr lang="en-US" sz="1600" dirty="0">
                        <a:cs typeface="B Yekan" pitchFamily="2" charset="-78"/>
                      </a:endParaRPr>
                    </a:p>
                  </a:txBody>
                  <a:tcPr anchor="ctr"/>
                </a:tc>
                <a:tc>
                  <a:txBody>
                    <a:bodyPr/>
                    <a:lstStyle/>
                    <a:p>
                      <a:pPr algn="ctr" rtl="1"/>
                      <a:r>
                        <a:rPr lang="fa-IR" sz="1600" dirty="0" smtClean="0">
                          <a:cs typeface="B Yekan" pitchFamily="2" charset="-78"/>
                        </a:rPr>
                        <a:t>1067</a:t>
                      </a:r>
                      <a:endParaRPr lang="en-US" sz="1600" dirty="0">
                        <a:cs typeface="B Yekan" pitchFamily="2" charset="-78"/>
                      </a:endParaRPr>
                    </a:p>
                  </a:txBody>
                  <a:tcPr anchor="ctr"/>
                </a:tc>
                <a:tc>
                  <a:txBody>
                    <a:bodyPr/>
                    <a:lstStyle/>
                    <a:p>
                      <a:pPr algn="ctr" rtl="1"/>
                      <a:r>
                        <a:rPr lang="fa-IR" sz="1600" dirty="0" smtClean="0">
                          <a:cs typeface="B Yekan" pitchFamily="2" charset="-78"/>
                        </a:rPr>
                        <a:t>661</a:t>
                      </a:r>
                      <a:endParaRPr lang="en-US" sz="1600" dirty="0">
                        <a:cs typeface="B Yekan" pitchFamily="2" charset="-78"/>
                      </a:endParaRPr>
                    </a:p>
                  </a:txBody>
                  <a:tcPr anchor="ctr"/>
                </a:tc>
                <a:tc>
                  <a:txBody>
                    <a:bodyPr/>
                    <a:lstStyle/>
                    <a:p>
                      <a:pPr algn="ctr" rtl="1"/>
                      <a:r>
                        <a:rPr lang="fa-IR" sz="1600" dirty="0" smtClean="0">
                          <a:cs typeface="B Yekan" pitchFamily="2" charset="-78"/>
                        </a:rPr>
                        <a:t>چدن،آهن</a:t>
                      </a:r>
                      <a:r>
                        <a:rPr lang="fa-IR" sz="1600" baseline="0" dirty="0" smtClean="0">
                          <a:cs typeface="B Yekan" pitchFamily="2" charset="-78"/>
                        </a:rPr>
                        <a:t> و فولاد</a:t>
                      </a:r>
                      <a:endParaRPr lang="en-US" sz="1600" dirty="0">
                        <a:cs typeface="B Yekan" pitchFamily="2" charset="-78"/>
                      </a:endParaRPr>
                    </a:p>
                  </a:txBody>
                  <a:tcPr anchor="ctr"/>
                </a:tc>
                <a:tc>
                  <a:txBody>
                    <a:bodyPr/>
                    <a:lstStyle/>
                    <a:p>
                      <a:pPr algn="ctr" rtl="1"/>
                      <a:r>
                        <a:rPr lang="fa-IR" sz="1600" dirty="0" smtClean="0">
                          <a:cs typeface="B Yekan" pitchFamily="2" charset="-78"/>
                        </a:rPr>
                        <a:t>72</a:t>
                      </a:r>
                      <a:endParaRPr lang="en-US" sz="1600" dirty="0">
                        <a:cs typeface="B Yekan" pitchFamily="2" charset="-78"/>
                      </a:endParaRPr>
                    </a:p>
                  </a:txBody>
                  <a:tcPr anchor="ctr"/>
                </a:tc>
              </a:tr>
              <a:tr h="464970">
                <a:tc>
                  <a:txBody>
                    <a:bodyPr/>
                    <a:lstStyle/>
                    <a:p>
                      <a:pPr algn="ctr" rtl="1"/>
                      <a:r>
                        <a:rPr lang="fa-IR" sz="1600" dirty="0" smtClean="0">
                          <a:cs typeface="B Yekan" pitchFamily="2" charset="-78"/>
                        </a:rPr>
                        <a:t>32</a:t>
                      </a:r>
                      <a:endParaRPr lang="en-US" sz="1600" dirty="0">
                        <a:cs typeface="B Yekan" pitchFamily="2" charset="-78"/>
                      </a:endParaRPr>
                    </a:p>
                  </a:txBody>
                  <a:tcPr anchor="ctr"/>
                </a:tc>
                <a:tc>
                  <a:txBody>
                    <a:bodyPr/>
                    <a:lstStyle/>
                    <a:p>
                      <a:pPr algn="ctr" rtl="1"/>
                      <a:r>
                        <a:rPr lang="fa-IR" sz="1600" dirty="0" smtClean="0">
                          <a:cs typeface="B Yekan" pitchFamily="2" charset="-78"/>
                        </a:rPr>
                        <a:t>14/45</a:t>
                      </a:r>
                      <a:endParaRPr lang="en-US" sz="1600" dirty="0">
                        <a:cs typeface="B Yekan" pitchFamily="2" charset="-78"/>
                      </a:endParaRPr>
                    </a:p>
                  </a:txBody>
                  <a:tcPr anchor="ctr"/>
                </a:tc>
                <a:tc>
                  <a:txBody>
                    <a:bodyPr/>
                    <a:lstStyle/>
                    <a:p>
                      <a:pPr algn="ctr" rtl="1"/>
                      <a:r>
                        <a:rPr lang="fa-IR" sz="1600" dirty="0" smtClean="0">
                          <a:cs typeface="B Yekan" pitchFamily="2" charset="-78"/>
                        </a:rPr>
                        <a:t>4/68</a:t>
                      </a:r>
                      <a:endParaRPr lang="en-US" sz="1600" dirty="0">
                        <a:cs typeface="B Yekan" pitchFamily="2" charset="-78"/>
                      </a:endParaRPr>
                    </a:p>
                  </a:txBody>
                  <a:tcPr anchor="ctr"/>
                </a:tc>
                <a:tc>
                  <a:txBody>
                    <a:bodyPr/>
                    <a:lstStyle/>
                    <a:p>
                      <a:pPr algn="ctr" rtl="1"/>
                      <a:r>
                        <a:rPr lang="fa-IR" sz="1600" dirty="0" smtClean="0">
                          <a:cs typeface="B Yekan" pitchFamily="2" charset="-78"/>
                        </a:rPr>
                        <a:t>چوب و اشيا چوبي</a:t>
                      </a:r>
                      <a:endParaRPr lang="en-US" sz="1600" dirty="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44</a:t>
                      </a:r>
                      <a:endParaRPr lang="en-US" sz="1600" dirty="0" smtClean="0">
                        <a:cs typeface="B Yekan" pitchFamily="2" charset="-78"/>
                      </a:endParaRPr>
                    </a:p>
                  </a:txBody>
                  <a:tcPr anchor="ctr"/>
                </a:tc>
              </a:tr>
              <a:tr h="464970">
                <a:tc>
                  <a:txBody>
                    <a:bodyPr/>
                    <a:lstStyle/>
                    <a:p>
                      <a:pPr algn="ctr" rtl="1"/>
                      <a:r>
                        <a:rPr lang="fa-IR" sz="1600" dirty="0" smtClean="0">
                          <a:cs typeface="B Yekan" pitchFamily="2" charset="-78"/>
                        </a:rPr>
                        <a:t>30</a:t>
                      </a:r>
                      <a:endParaRPr lang="en-US" sz="1600" dirty="0">
                        <a:cs typeface="B Yekan" pitchFamily="2" charset="-78"/>
                      </a:endParaRPr>
                    </a:p>
                  </a:txBody>
                  <a:tcPr anchor="ctr"/>
                </a:tc>
                <a:tc>
                  <a:txBody>
                    <a:bodyPr/>
                    <a:lstStyle/>
                    <a:p>
                      <a:pPr algn="ctr" rtl="1"/>
                      <a:r>
                        <a:rPr lang="fa-IR" sz="1600" dirty="0" smtClean="0">
                          <a:cs typeface="B Yekan" pitchFamily="2" charset="-78"/>
                        </a:rPr>
                        <a:t>1304</a:t>
                      </a:r>
                      <a:endParaRPr lang="en-US" sz="1600" dirty="0">
                        <a:cs typeface="B Yekan" pitchFamily="2" charset="-78"/>
                      </a:endParaRPr>
                    </a:p>
                  </a:txBody>
                  <a:tcPr anchor="ctr"/>
                </a:tc>
                <a:tc>
                  <a:txBody>
                    <a:bodyPr/>
                    <a:lstStyle/>
                    <a:p>
                      <a:pPr algn="ctr" rtl="1"/>
                      <a:r>
                        <a:rPr lang="fa-IR" sz="1600" dirty="0" smtClean="0">
                          <a:cs typeface="B Yekan" pitchFamily="2" charset="-78"/>
                        </a:rPr>
                        <a:t>392</a:t>
                      </a:r>
                      <a:endParaRPr lang="en-US" sz="1600" dirty="0">
                        <a:cs typeface="B Yekan" pitchFamily="2" charset="-78"/>
                      </a:endParaRPr>
                    </a:p>
                  </a:txBody>
                  <a:tcPr anchor="ctr"/>
                </a:tc>
                <a:tc>
                  <a:txBody>
                    <a:bodyPr/>
                    <a:lstStyle/>
                    <a:p>
                      <a:pPr algn="ctr" rtl="1"/>
                      <a:r>
                        <a:rPr lang="fa-IR" sz="1600" dirty="0" smtClean="0">
                          <a:cs typeface="B Yekan" pitchFamily="2" charset="-78"/>
                        </a:rPr>
                        <a:t>مصنوعات گرانبها</a:t>
                      </a:r>
                      <a:endParaRPr lang="en-US" sz="1600" dirty="0">
                        <a:cs typeface="B Yekan" pitchFamily="2" charset="-78"/>
                      </a:endParaRPr>
                    </a:p>
                  </a:txBody>
                  <a:tcPr anchor="ctr"/>
                </a:tc>
                <a:tc>
                  <a:txBody>
                    <a:bodyPr/>
                    <a:lstStyle/>
                    <a:p>
                      <a:pPr algn="ctr" rtl="1"/>
                      <a:r>
                        <a:rPr lang="fa-IR" sz="1600" dirty="0" smtClean="0">
                          <a:cs typeface="B Yekan" pitchFamily="2" charset="-78"/>
                        </a:rPr>
                        <a:t>71</a:t>
                      </a:r>
                      <a:endParaRPr lang="en-US" sz="1600" dirty="0">
                        <a:cs typeface="B Yekan" pitchFamily="2" charset="-78"/>
                      </a:endParaRPr>
                    </a:p>
                  </a:txBody>
                  <a:tcPr anchor="ctr"/>
                </a:tc>
              </a:tr>
              <a:tr h="464970">
                <a:tc>
                  <a:txBody>
                    <a:bodyPr/>
                    <a:lstStyle/>
                    <a:p>
                      <a:pPr algn="ctr" rtl="1"/>
                      <a:r>
                        <a:rPr lang="fa-IR" sz="1600" dirty="0" smtClean="0">
                          <a:cs typeface="B Yekan" pitchFamily="2" charset="-78"/>
                        </a:rPr>
                        <a:t>28</a:t>
                      </a:r>
                      <a:endParaRPr lang="en-US" sz="1600" dirty="0">
                        <a:cs typeface="B Yekan" pitchFamily="2" charset="-78"/>
                      </a:endParaRPr>
                    </a:p>
                  </a:txBody>
                  <a:tcPr anchor="ctr"/>
                </a:tc>
                <a:tc>
                  <a:txBody>
                    <a:bodyPr/>
                    <a:lstStyle/>
                    <a:p>
                      <a:pPr algn="ctr" rtl="1"/>
                      <a:r>
                        <a:rPr lang="fa-IR" sz="1600" dirty="0" smtClean="0">
                          <a:cs typeface="B Yekan" pitchFamily="2" charset="-78"/>
                        </a:rPr>
                        <a:t>828</a:t>
                      </a:r>
                      <a:endParaRPr lang="en-US" sz="1600" dirty="0">
                        <a:cs typeface="B Yekan" pitchFamily="2" charset="-78"/>
                      </a:endParaRPr>
                    </a:p>
                  </a:txBody>
                  <a:tcPr anchor="ctr"/>
                </a:tc>
                <a:tc>
                  <a:txBody>
                    <a:bodyPr/>
                    <a:lstStyle/>
                    <a:p>
                      <a:pPr algn="ctr" rtl="1"/>
                      <a:r>
                        <a:rPr lang="fa-IR" sz="1600" dirty="0" smtClean="0">
                          <a:cs typeface="B Yekan" pitchFamily="2" charset="-78"/>
                        </a:rPr>
                        <a:t>235</a:t>
                      </a:r>
                      <a:endParaRPr lang="en-US" sz="1600" dirty="0">
                        <a:cs typeface="B Yekan" pitchFamily="2" charset="-78"/>
                      </a:endParaRPr>
                    </a:p>
                  </a:txBody>
                  <a:tcPr anchor="ctr"/>
                </a:tc>
                <a:tc>
                  <a:txBody>
                    <a:bodyPr/>
                    <a:lstStyle/>
                    <a:p>
                      <a:pPr algn="ctr" rtl="1"/>
                      <a:r>
                        <a:rPr lang="fa-IR" sz="1600" dirty="0" smtClean="0">
                          <a:cs typeface="B Yekan" pitchFamily="2" charset="-78"/>
                        </a:rPr>
                        <a:t>فرش دستباف و مصنوعي</a:t>
                      </a:r>
                      <a:endParaRPr lang="en-US" sz="1600" dirty="0">
                        <a:cs typeface="B Yekan" pitchFamily="2" charset="-78"/>
                      </a:endParaRPr>
                    </a:p>
                  </a:txBody>
                  <a:tcPr anchor="ctr"/>
                </a:tc>
                <a:tc>
                  <a:txBody>
                    <a:bodyPr/>
                    <a:lstStyle/>
                    <a:p>
                      <a:pPr algn="ctr" rtl="1"/>
                      <a:r>
                        <a:rPr lang="fa-IR" sz="1600" dirty="0" smtClean="0">
                          <a:cs typeface="B Yekan" pitchFamily="2" charset="-78"/>
                        </a:rPr>
                        <a:t>57</a:t>
                      </a:r>
                      <a:endParaRPr lang="en-US" sz="1600" dirty="0">
                        <a:cs typeface="B Yekan" pitchFamily="2" charset="-78"/>
                      </a:endParaRPr>
                    </a:p>
                  </a:txBody>
                  <a:tcPr anchor="ctr"/>
                </a:tc>
              </a:tr>
              <a:tr h="464970">
                <a:tc>
                  <a:txBody>
                    <a:bodyPr/>
                    <a:lstStyle/>
                    <a:p>
                      <a:pPr algn="ctr" rtl="1"/>
                      <a:r>
                        <a:rPr lang="fa-IR" sz="1600" dirty="0" smtClean="0">
                          <a:cs typeface="B Yekan" pitchFamily="2" charset="-78"/>
                        </a:rPr>
                        <a:t>26</a:t>
                      </a:r>
                      <a:endParaRPr lang="en-US" sz="1600" dirty="0">
                        <a:cs typeface="B Yekan" pitchFamily="2" charset="-78"/>
                      </a:endParaRPr>
                    </a:p>
                  </a:txBody>
                  <a:tcPr anchor="ctr"/>
                </a:tc>
                <a:tc>
                  <a:txBody>
                    <a:bodyPr/>
                    <a:lstStyle/>
                    <a:p>
                      <a:pPr algn="ctr" rtl="1"/>
                      <a:r>
                        <a:rPr lang="fa-IR" sz="1600" dirty="0" smtClean="0">
                          <a:cs typeface="B Yekan" pitchFamily="2" charset="-78"/>
                        </a:rPr>
                        <a:t>6/53</a:t>
                      </a:r>
                      <a:endParaRPr lang="en-US" sz="1600" dirty="0">
                        <a:cs typeface="B Yekan" pitchFamily="2" charset="-78"/>
                      </a:endParaRPr>
                    </a:p>
                  </a:txBody>
                  <a:tcPr anchor="ctr"/>
                </a:tc>
                <a:tc>
                  <a:txBody>
                    <a:bodyPr/>
                    <a:lstStyle/>
                    <a:p>
                      <a:pPr algn="ctr" rtl="1"/>
                      <a:r>
                        <a:rPr lang="fa-IR" sz="1600" dirty="0" smtClean="0">
                          <a:cs typeface="B Yekan" pitchFamily="2" charset="-78"/>
                        </a:rPr>
                        <a:t>1/71</a:t>
                      </a:r>
                      <a:endParaRPr lang="en-US" sz="1600" dirty="0">
                        <a:cs typeface="B Yeka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Yekan" pitchFamily="2" charset="-78"/>
                        </a:rPr>
                        <a:t>وسايل نقليه هوايي اجزا و</a:t>
                      </a:r>
                      <a:r>
                        <a:rPr lang="fa-IR" sz="1600" baseline="0" dirty="0" smtClean="0">
                          <a:cs typeface="B Yekan" pitchFamily="2" charset="-78"/>
                        </a:rPr>
                        <a:t> قطعات</a:t>
                      </a:r>
                      <a:endParaRPr lang="en-US" sz="1600" dirty="0" smtClean="0">
                        <a:cs typeface="B Yekan" pitchFamily="2" charset="-78"/>
                      </a:endParaRPr>
                    </a:p>
                  </a:txBody>
                  <a:tcPr anchor="ctr"/>
                </a:tc>
                <a:tc>
                  <a:txBody>
                    <a:bodyPr/>
                    <a:lstStyle/>
                    <a:p>
                      <a:pPr algn="ctr" rtl="1"/>
                      <a:r>
                        <a:rPr lang="fa-IR" sz="1600" dirty="0" smtClean="0">
                          <a:cs typeface="B Yekan" pitchFamily="2" charset="-78"/>
                        </a:rPr>
                        <a:t>88</a:t>
                      </a:r>
                      <a:endParaRPr lang="en-US" sz="1600" dirty="0">
                        <a:cs typeface="B Yekan" pitchFamily="2" charset="-78"/>
                      </a:endParaRPr>
                    </a:p>
                  </a:txBody>
                  <a:tcPr anchor="ctr"/>
                </a:tc>
              </a:tr>
              <a:tr h="464970">
                <a:tc>
                  <a:txBody>
                    <a:bodyPr/>
                    <a:lstStyle/>
                    <a:p>
                      <a:pPr algn="ctr" rtl="1"/>
                      <a:r>
                        <a:rPr lang="fa-IR" sz="1600" dirty="0" smtClean="0">
                          <a:cs typeface="B Yekan" pitchFamily="2" charset="-78"/>
                        </a:rPr>
                        <a:t>24</a:t>
                      </a:r>
                      <a:endParaRPr lang="en-US" sz="1600" dirty="0">
                        <a:cs typeface="B Yekan" pitchFamily="2" charset="-78"/>
                      </a:endParaRPr>
                    </a:p>
                  </a:txBody>
                  <a:tcPr anchor="ctr"/>
                </a:tc>
                <a:tc>
                  <a:txBody>
                    <a:bodyPr/>
                    <a:lstStyle/>
                    <a:p>
                      <a:pPr algn="ctr" rtl="1"/>
                      <a:r>
                        <a:rPr lang="fa-IR" sz="1600" dirty="0" smtClean="0">
                          <a:cs typeface="B Yekan" pitchFamily="2" charset="-78"/>
                        </a:rPr>
                        <a:t>326</a:t>
                      </a:r>
                      <a:endParaRPr lang="en-US" sz="1600" dirty="0">
                        <a:cs typeface="B Yekan" pitchFamily="2" charset="-78"/>
                      </a:endParaRPr>
                    </a:p>
                  </a:txBody>
                  <a:tcPr anchor="ctr"/>
                </a:tc>
                <a:tc>
                  <a:txBody>
                    <a:bodyPr/>
                    <a:lstStyle/>
                    <a:p>
                      <a:pPr algn="ctr" rtl="1"/>
                      <a:r>
                        <a:rPr lang="fa-IR" sz="1600" dirty="0" smtClean="0">
                          <a:cs typeface="B Yekan" pitchFamily="2" charset="-78"/>
                        </a:rPr>
                        <a:t>79</a:t>
                      </a:r>
                      <a:endParaRPr lang="en-US" sz="1600" dirty="0">
                        <a:cs typeface="B Yekan" pitchFamily="2" charset="-78"/>
                      </a:endParaRPr>
                    </a:p>
                  </a:txBody>
                  <a:tcPr anchor="ctr"/>
                </a:tc>
                <a:tc>
                  <a:txBody>
                    <a:bodyPr/>
                    <a:lstStyle/>
                    <a:p>
                      <a:pPr algn="ctr" rtl="1"/>
                      <a:r>
                        <a:rPr lang="fa-IR" sz="1600" dirty="0" smtClean="0">
                          <a:cs typeface="B Yekan" pitchFamily="2" charset="-78"/>
                        </a:rPr>
                        <a:t>آلومينيوم و مصنوعات آن</a:t>
                      </a:r>
                      <a:endParaRPr lang="en-US" sz="1600" dirty="0">
                        <a:cs typeface="B Yekan" pitchFamily="2" charset="-78"/>
                      </a:endParaRPr>
                    </a:p>
                  </a:txBody>
                  <a:tcPr anchor="ctr"/>
                </a:tc>
                <a:tc>
                  <a:txBody>
                    <a:bodyPr/>
                    <a:lstStyle/>
                    <a:p>
                      <a:pPr algn="ctr" rtl="1"/>
                      <a:r>
                        <a:rPr lang="fa-IR" sz="1600" dirty="0" smtClean="0">
                          <a:cs typeface="B Yekan" pitchFamily="2" charset="-78"/>
                        </a:rPr>
                        <a:t>76</a:t>
                      </a:r>
                      <a:endParaRPr lang="en-US" sz="1600" dirty="0">
                        <a:cs typeface="B Yekan" pitchFamily="2" charset="-78"/>
                      </a:endParaRPr>
                    </a:p>
                  </a:txBody>
                  <a:tcPr anchor="ctr"/>
                </a:tc>
              </a:tr>
              <a:tr h="464970">
                <a:tc>
                  <a:txBody>
                    <a:bodyPr/>
                    <a:lstStyle/>
                    <a:p>
                      <a:pPr algn="ctr" rtl="1"/>
                      <a:r>
                        <a:rPr lang="fa-IR" sz="1600" dirty="0" smtClean="0">
                          <a:cs typeface="B Yekan" pitchFamily="2" charset="-78"/>
                        </a:rPr>
                        <a:t>24</a:t>
                      </a:r>
                      <a:endParaRPr lang="en-US" sz="1600" dirty="0">
                        <a:cs typeface="B Yekan" pitchFamily="2" charset="-78"/>
                      </a:endParaRPr>
                    </a:p>
                  </a:txBody>
                  <a:tcPr anchor="ctr"/>
                </a:tc>
                <a:tc>
                  <a:txBody>
                    <a:bodyPr/>
                    <a:lstStyle/>
                    <a:p>
                      <a:pPr algn="ctr" rtl="1"/>
                      <a:r>
                        <a:rPr lang="fa-IR" sz="1600" dirty="0" smtClean="0">
                          <a:cs typeface="B Yekan" pitchFamily="2" charset="-78"/>
                        </a:rPr>
                        <a:t>738</a:t>
                      </a:r>
                      <a:endParaRPr lang="en-US" sz="1600" dirty="0">
                        <a:cs typeface="B Yekan" pitchFamily="2" charset="-78"/>
                      </a:endParaRPr>
                    </a:p>
                  </a:txBody>
                  <a:tcPr anchor="ctr"/>
                </a:tc>
                <a:tc>
                  <a:txBody>
                    <a:bodyPr/>
                    <a:lstStyle/>
                    <a:p>
                      <a:pPr algn="ctr" rtl="1"/>
                      <a:r>
                        <a:rPr lang="fa-IR" sz="1600" dirty="0" smtClean="0">
                          <a:cs typeface="B Yekan" pitchFamily="2" charset="-78"/>
                        </a:rPr>
                        <a:t>178</a:t>
                      </a:r>
                      <a:endParaRPr lang="en-US" sz="1600" dirty="0">
                        <a:cs typeface="B Yekan" pitchFamily="2" charset="-78"/>
                      </a:endParaRPr>
                    </a:p>
                  </a:txBody>
                  <a:tcPr anchor="ctr"/>
                </a:tc>
                <a:tc>
                  <a:txBody>
                    <a:bodyPr/>
                    <a:lstStyle/>
                    <a:p>
                      <a:pPr algn="ctr" rtl="1"/>
                      <a:r>
                        <a:rPr lang="fa-IR" sz="1600" dirty="0" smtClean="0">
                          <a:cs typeface="B Yekan" pitchFamily="2" charset="-78"/>
                        </a:rPr>
                        <a:t>مصنوعات از چدن آهن و فولاد</a:t>
                      </a:r>
                      <a:endParaRPr lang="en-US" sz="1600" dirty="0">
                        <a:cs typeface="B Yekan" pitchFamily="2" charset="-78"/>
                      </a:endParaRPr>
                    </a:p>
                  </a:txBody>
                  <a:tcPr anchor="ctr"/>
                </a:tc>
                <a:tc>
                  <a:txBody>
                    <a:bodyPr/>
                    <a:lstStyle/>
                    <a:p>
                      <a:pPr algn="ctr" rtl="1"/>
                      <a:r>
                        <a:rPr lang="fa-IR" sz="1600" dirty="0" smtClean="0">
                          <a:cs typeface="B Yekan" pitchFamily="2" charset="-78"/>
                        </a:rPr>
                        <a:t>73</a:t>
                      </a:r>
                      <a:endParaRPr lang="en-US" sz="1600" dirty="0">
                        <a:cs typeface="B Yekan" pitchFamily="2" charset="-78"/>
                      </a:endParaRPr>
                    </a:p>
                  </a:txBody>
                  <a:tcPr anchor="ctr"/>
                </a:tc>
              </a:tr>
              <a:tr h="464970">
                <a:tc>
                  <a:txBody>
                    <a:bodyPr/>
                    <a:lstStyle/>
                    <a:p>
                      <a:pPr algn="ctr" rtl="1"/>
                      <a:r>
                        <a:rPr lang="fa-IR" sz="1600" dirty="0" smtClean="0">
                          <a:cs typeface="B Yekan" pitchFamily="2" charset="-78"/>
                        </a:rPr>
                        <a:t>24</a:t>
                      </a:r>
                      <a:endParaRPr lang="en-US" sz="1600" dirty="0">
                        <a:cs typeface="B Yekan" pitchFamily="2" charset="-78"/>
                      </a:endParaRPr>
                    </a:p>
                  </a:txBody>
                  <a:tcPr anchor="ctr"/>
                </a:tc>
                <a:tc>
                  <a:txBody>
                    <a:bodyPr/>
                    <a:lstStyle/>
                    <a:p>
                      <a:pPr algn="ctr" rtl="1"/>
                      <a:r>
                        <a:rPr lang="fa-IR" sz="1600" dirty="0" smtClean="0">
                          <a:cs typeface="B Yekan" pitchFamily="2" charset="-78"/>
                        </a:rPr>
                        <a:t>41</a:t>
                      </a:r>
                      <a:endParaRPr lang="en-US" sz="1600" dirty="0">
                        <a:cs typeface="B Yekan" pitchFamily="2" charset="-78"/>
                      </a:endParaRPr>
                    </a:p>
                  </a:txBody>
                  <a:tcPr anchor="ctr"/>
                </a:tc>
                <a:tc>
                  <a:txBody>
                    <a:bodyPr/>
                    <a:lstStyle/>
                    <a:p>
                      <a:pPr algn="ctr" rtl="1"/>
                      <a:r>
                        <a:rPr lang="fa-IR" sz="1600" dirty="0" smtClean="0">
                          <a:cs typeface="B Yekan" pitchFamily="2" charset="-78"/>
                        </a:rPr>
                        <a:t>9</a:t>
                      </a:r>
                      <a:endParaRPr lang="en-US" sz="1600" dirty="0">
                        <a:cs typeface="B Yekan" pitchFamily="2" charset="-78"/>
                      </a:endParaRPr>
                    </a:p>
                  </a:txBody>
                  <a:tcPr anchor="ctr"/>
                </a:tc>
                <a:tc>
                  <a:txBody>
                    <a:bodyPr/>
                    <a:lstStyle/>
                    <a:p>
                      <a:pPr algn="ctr" rtl="1"/>
                      <a:r>
                        <a:rPr lang="fa-IR" sz="1600" dirty="0" smtClean="0">
                          <a:cs typeface="B Yekan" pitchFamily="2" charset="-78"/>
                        </a:rPr>
                        <a:t>روغن</a:t>
                      </a:r>
                      <a:r>
                        <a:rPr lang="fa-IR" sz="1600" baseline="0" dirty="0" smtClean="0">
                          <a:cs typeface="B Yekan" pitchFamily="2" charset="-78"/>
                        </a:rPr>
                        <a:t> و اسانس و رزين</a:t>
                      </a:r>
                      <a:endParaRPr lang="en-US" sz="1600" dirty="0">
                        <a:cs typeface="B Yekan" pitchFamily="2" charset="-78"/>
                      </a:endParaRPr>
                    </a:p>
                  </a:txBody>
                  <a:tcPr anchor="ctr"/>
                </a:tc>
                <a:tc>
                  <a:txBody>
                    <a:bodyPr/>
                    <a:lstStyle/>
                    <a:p>
                      <a:pPr algn="ctr" rtl="1"/>
                      <a:r>
                        <a:rPr lang="fa-IR" sz="1600" dirty="0" smtClean="0">
                          <a:cs typeface="B Yekan" pitchFamily="2" charset="-78"/>
                        </a:rPr>
                        <a:t>33</a:t>
                      </a:r>
                      <a:endParaRPr lang="en-US" sz="1600" dirty="0">
                        <a:cs typeface="B Yekan" pitchFamily="2" charset="-78"/>
                      </a:endParaRPr>
                    </a:p>
                  </a:txBody>
                  <a:tcPr anchor="ctr"/>
                </a:tc>
              </a:tr>
              <a:tr h="464970">
                <a:tc>
                  <a:txBody>
                    <a:bodyPr/>
                    <a:lstStyle/>
                    <a:p>
                      <a:pPr algn="ctr" rtl="1"/>
                      <a:r>
                        <a:rPr lang="fa-IR" sz="1600" dirty="0" smtClean="0">
                          <a:cs typeface="B Yekan" pitchFamily="2" charset="-78"/>
                        </a:rPr>
                        <a:t>23</a:t>
                      </a:r>
                      <a:endParaRPr lang="en-US" sz="1600" dirty="0">
                        <a:cs typeface="B Yekan" pitchFamily="2" charset="-78"/>
                      </a:endParaRPr>
                    </a:p>
                  </a:txBody>
                  <a:tcPr anchor="ctr"/>
                </a:tc>
                <a:tc>
                  <a:txBody>
                    <a:bodyPr/>
                    <a:lstStyle/>
                    <a:p>
                      <a:pPr algn="ctr" rtl="1"/>
                      <a:r>
                        <a:rPr lang="fa-IR" sz="1600" dirty="0" smtClean="0">
                          <a:cs typeface="B Yekan" pitchFamily="2" charset="-78"/>
                        </a:rPr>
                        <a:t>26</a:t>
                      </a:r>
                      <a:endParaRPr lang="en-US" sz="1600" dirty="0">
                        <a:cs typeface="B Yekan" pitchFamily="2" charset="-78"/>
                      </a:endParaRPr>
                    </a:p>
                  </a:txBody>
                  <a:tcPr anchor="ctr"/>
                </a:tc>
                <a:tc>
                  <a:txBody>
                    <a:bodyPr/>
                    <a:lstStyle/>
                    <a:p>
                      <a:pPr algn="ctr" rtl="1"/>
                      <a:r>
                        <a:rPr lang="fa-IR" sz="1600" dirty="0" smtClean="0">
                          <a:cs typeface="B Yekan" pitchFamily="2" charset="-78"/>
                        </a:rPr>
                        <a:t>5</a:t>
                      </a:r>
                      <a:endParaRPr lang="en-US" sz="1600" dirty="0">
                        <a:cs typeface="B Yekan" pitchFamily="2" charset="-78"/>
                      </a:endParaRPr>
                    </a:p>
                  </a:txBody>
                  <a:tcPr anchor="ctr"/>
                </a:tc>
                <a:tc>
                  <a:txBody>
                    <a:bodyPr/>
                    <a:lstStyle/>
                    <a:p>
                      <a:pPr algn="ctr" rtl="1"/>
                      <a:r>
                        <a:rPr lang="fa-IR" sz="1600" dirty="0" smtClean="0">
                          <a:cs typeface="B Yekan" pitchFamily="2" charset="-78"/>
                        </a:rPr>
                        <a:t>رشته هاي</a:t>
                      </a:r>
                      <a:r>
                        <a:rPr lang="fa-IR" sz="1600" baseline="0" dirty="0" smtClean="0">
                          <a:cs typeface="B Yekan" pitchFamily="2" charset="-78"/>
                        </a:rPr>
                        <a:t> سنتتيك</a:t>
                      </a:r>
                      <a:endParaRPr lang="en-US" sz="1600" dirty="0">
                        <a:cs typeface="B Yekan" pitchFamily="2" charset="-78"/>
                      </a:endParaRPr>
                    </a:p>
                  </a:txBody>
                  <a:tcPr anchor="ctr"/>
                </a:tc>
                <a:tc>
                  <a:txBody>
                    <a:bodyPr/>
                    <a:lstStyle/>
                    <a:p>
                      <a:pPr algn="ctr" rtl="1"/>
                      <a:r>
                        <a:rPr lang="fa-IR" sz="1600" dirty="0" smtClean="0">
                          <a:cs typeface="B Yekan" pitchFamily="2" charset="-78"/>
                        </a:rPr>
                        <a:t>54</a:t>
                      </a:r>
                      <a:endParaRPr lang="en-US" sz="1600" dirty="0">
                        <a:cs typeface="B Yekan" pitchFamily="2" charset="-78"/>
                      </a:endParaRPr>
                    </a:p>
                  </a:txBody>
                  <a:tcPr anchor="ctr"/>
                </a:tc>
              </a:tr>
            </a:tbl>
          </a:graphicData>
        </a:graphic>
      </p:graphicFrame>
      <p:sp>
        <p:nvSpPr>
          <p:cNvPr id="5" name="Slide Number Placeholder 4"/>
          <p:cNvSpPr>
            <a:spLocks noGrp="1"/>
          </p:cNvSpPr>
          <p:nvPr>
            <p:ph type="sldNum" sz="quarter" idx="12"/>
          </p:nvPr>
        </p:nvSpPr>
        <p:spPr/>
        <p:txBody>
          <a:bodyPr/>
          <a:lstStyle/>
          <a:p>
            <a:pPr>
              <a:defRPr/>
            </a:pPr>
            <a:fld id="{AFD0C2B4-0C94-483F-B5B1-56418E407D43}" type="slidenum">
              <a:rPr lang="en-US" smtClean="0">
                <a:cs typeface="B Lotus" pitchFamily="2" charset="-78"/>
              </a:rPr>
              <a:pPr>
                <a:defRPr/>
              </a:pPr>
              <a:t>25</a:t>
            </a:fld>
            <a:endParaRPr lang="en-US" dirty="0">
              <a:cs typeface="B Lotus" pitchFamily="2" charset="-78"/>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229600" cy="868362"/>
          </a:xfrm>
        </p:spPr>
        <p:txBody>
          <a:bodyPr/>
          <a:lstStyle/>
          <a:p>
            <a:pPr rtl="1" eaLnBrk="1" hangingPunct="1"/>
            <a:r>
              <a:rPr lang="fa-IR" sz="3600" dirty="0" smtClean="0">
                <a:cs typeface="B Jadid" pitchFamily="2" charset="-78"/>
              </a:rPr>
              <a:t>كشورهاي  عمده هدف صادراتي استان </a:t>
            </a:r>
            <a:endParaRPr lang="en-US" sz="3600" dirty="0" smtClean="0">
              <a:cs typeface="B Jadid" pitchFamily="2" charset="-78"/>
            </a:endParaRPr>
          </a:p>
        </p:txBody>
      </p:sp>
      <p:graphicFrame>
        <p:nvGraphicFramePr>
          <p:cNvPr id="4" name="Content Placeholder 3"/>
          <p:cNvGraphicFramePr>
            <a:graphicFrameLocks noGrp="1"/>
          </p:cNvGraphicFramePr>
          <p:nvPr>
            <p:ph idx="1"/>
          </p:nvPr>
        </p:nvGraphicFramePr>
        <p:xfrm>
          <a:off x="457200" y="1066800"/>
          <a:ext cx="8153400" cy="5363681"/>
        </p:xfrm>
        <a:graphic>
          <a:graphicData uri="http://schemas.openxmlformats.org/drawingml/2006/table">
            <a:tbl>
              <a:tblPr firstRow="1" bandRow="1">
                <a:tableStyleId>{85BE263C-DBD7-4A20-BB59-AAB30ACAA65A}</a:tableStyleId>
              </a:tblPr>
              <a:tblGrid>
                <a:gridCol w="1059942"/>
                <a:gridCol w="1226058"/>
                <a:gridCol w="1905000"/>
                <a:gridCol w="2209800"/>
                <a:gridCol w="1752600"/>
              </a:tblGrid>
              <a:tr h="685800">
                <a:tc>
                  <a:txBody>
                    <a:bodyPr/>
                    <a:lstStyle/>
                    <a:p>
                      <a:pPr algn="ctr" rtl="1"/>
                      <a:r>
                        <a:rPr lang="fa-IR" b="0" dirty="0" smtClean="0">
                          <a:cs typeface="B Yekan" pitchFamily="2" charset="-78"/>
                        </a:rPr>
                        <a:t>سهم وزني</a:t>
                      </a:r>
                      <a:endParaRPr lang="en-US" b="0" dirty="0">
                        <a:cs typeface="B Yekan" pitchFamily="2" charset="-78"/>
                      </a:endParaRPr>
                    </a:p>
                  </a:txBody>
                  <a:tcPr anchor="ctr"/>
                </a:tc>
                <a:tc>
                  <a:txBody>
                    <a:bodyPr/>
                    <a:lstStyle/>
                    <a:p>
                      <a:pPr algn="ctr" rtl="1"/>
                      <a:r>
                        <a:rPr lang="fa-IR" b="0" dirty="0" smtClean="0">
                          <a:cs typeface="B Yekan" pitchFamily="2" charset="-78"/>
                        </a:rPr>
                        <a:t>سهم ارزشي</a:t>
                      </a:r>
                      <a:endParaRPr lang="en-US" b="0" dirty="0">
                        <a:cs typeface="B Yekan" pitchFamily="2" charset="-78"/>
                      </a:endParaRPr>
                    </a:p>
                  </a:txBody>
                  <a:tcPr anchor="ctr"/>
                </a:tc>
                <a:tc>
                  <a:txBody>
                    <a:bodyPr/>
                    <a:lstStyle/>
                    <a:p>
                      <a:pPr algn="ctr" rtl="1"/>
                      <a:r>
                        <a:rPr lang="fa-IR" b="0" dirty="0" smtClean="0">
                          <a:cs typeface="B Yekan" pitchFamily="2" charset="-78"/>
                        </a:rPr>
                        <a:t>وزن (هزار تن)</a:t>
                      </a:r>
                      <a:endParaRPr lang="en-US" b="0" dirty="0">
                        <a:cs typeface="B Yekan" pitchFamily="2" charset="-78"/>
                      </a:endParaRPr>
                    </a:p>
                  </a:txBody>
                  <a:tcPr anchor="ctr"/>
                </a:tc>
                <a:tc>
                  <a:txBody>
                    <a:bodyPr/>
                    <a:lstStyle/>
                    <a:p>
                      <a:pPr algn="ctr" rtl="1"/>
                      <a:r>
                        <a:rPr lang="fa-IR" b="0" dirty="0" smtClean="0">
                          <a:cs typeface="B Yekan" pitchFamily="2" charset="-78"/>
                        </a:rPr>
                        <a:t>ارزش (ميليون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كشور</a:t>
                      </a:r>
                      <a:endParaRPr lang="en-US" b="0" dirty="0">
                        <a:cs typeface="B Yekan" pitchFamily="2" charset="-78"/>
                      </a:endParaRPr>
                    </a:p>
                  </a:txBody>
                  <a:tcPr anchor="ctr"/>
                </a:tc>
              </a:tr>
              <a:tr h="468430">
                <a:tc>
                  <a:txBody>
                    <a:bodyPr/>
                    <a:lstStyle/>
                    <a:p>
                      <a:pPr algn="ctr" rtl="1"/>
                      <a:r>
                        <a:rPr lang="fa-IR" sz="1600" dirty="0" smtClean="0">
                          <a:cs typeface="B Yekan" pitchFamily="2" charset="-78"/>
                        </a:rPr>
                        <a:t>9</a:t>
                      </a:r>
                      <a:endParaRPr lang="en-US" sz="1600" dirty="0">
                        <a:cs typeface="B Yekan" pitchFamily="2" charset="-78"/>
                      </a:endParaRPr>
                    </a:p>
                  </a:txBody>
                  <a:tcPr anchor="ctr"/>
                </a:tc>
                <a:tc>
                  <a:txBody>
                    <a:bodyPr/>
                    <a:lstStyle/>
                    <a:p>
                      <a:pPr algn="ctr" rtl="1"/>
                      <a:r>
                        <a:rPr lang="fa-IR" sz="1600" dirty="0" smtClean="0">
                          <a:cs typeface="B Yekan" pitchFamily="2" charset="-78"/>
                        </a:rPr>
                        <a:t>22</a:t>
                      </a:r>
                      <a:endParaRPr lang="en-US" sz="1600" dirty="0">
                        <a:cs typeface="B Yekan" pitchFamily="2" charset="-78"/>
                      </a:endParaRPr>
                    </a:p>
                  </a:txBody>
                  <a:tcPr anchor="ctr"/>
                </a:tc>
                <a:tc>
                  <a:txBody>
                    <a:bodyPr/>
                    <a:lstStyle/>
                    <a:p>
                      <a:pPr algn="ctr" rtl="1"/>
                      <a:r>
                        <a:rPr lang="fa-IR" sz="1600" dirty="0" smtClean="0">
                          <a:cs typeface="B Yekan" pitchFamily="2" charset="-78"/>
                        </a:rPr>
                        <a:t>451</a:t>
                      </a:r>
                      <a:endParaRPr lang="en-US" sz="1600" dirty="0">
                        <a:cs typeface="B Yekan" pitchFamily="2" charset="-78"/>
                      </a:endParaRPr>
                    </a:p>
                  </a:txBody>
                  <a:tcPr anchor="ctr"/>
                </a:tc>
                <a:tc>
                  <a:txBody>
                    <a:bodyPr/>
                    <a:lstStyle/>
                    <a:p>
                      <a:pPr algn="ctr" rtl="1"/>
                      <a:r>
                        <a:rPr lang="fa-IR" sz="1600" dirty="0" smtClean="0">
                          <a:cs typeface="B Yekan" pitchFamily="2" charset="-78"/>
                        </a:rPr>
                        <a:t>659</a:t>
                      </a:r>
                      <a:endParaRPr lang="en-US" sz="1600" dirty="0">
                        <a:cs typeface="B Yekan" pitchFamily="2" charset="-78"/>
                      </a:endParaRPr>
                    </a:p>
                  </a:txBody>
                  <a:tcPr anchor="ctr"/>
                </a:tc>
                <a:tc>
                  <a:txBody>
                    <a:bodyPr/>
                    <a:lstStyle/>
                    <a:p>
                      <a:pPr algn="ctr" rtl="1"/>
                      <a:r>
                        <a:rPr lang="fa-IR" sz="1600" dirty="0" smtClean="0">
                          <a:cs typeface="B Yekan" pitchFamily="2" charset="-78"/>
                        </a:rPr>
                        <a:t>امارات</a:t>
                      </a:r>
                      <a:endParaRPr lang="en-US" sz="1600" dirty="0">
                        <a:cs typeface="B Yekan" pitchFamily="2" charset="-78"/>
                      </a:endParaRPr>
                    </a:p>
                  </a:txBody>
                  <a:tcPr anchor="ctr"/>
                </a:tc>
              </a:tr>
              <a:tr h="468430">
                <a:tc>
                  <a:txBody>
                    <a:bodyPr/>
                    <a:lstStyle/>
                    <a:p>
                      <a:pPr algn="ctr" rtl="1"/>
                      <a:r>
                        <a:rPr lang="fa-IR" sz="1600" dirty="0" smtClean="0">
                          <a:cs typeface="B Yekan" pitchFamily="2" charset="-78"/>
                        </a:rPr>
                        <a:t>22</a:t>
                      </a:r>
                      <a:endParaRPr lang="en-US" sz="1600" dirty="0">
                        <a:cs typeface="B Yekan" pitchFamily="2" charset="-78"/>
                      </a:endParaRPr>
                    </a:p>
                  </a:txBody>
                  <a:tcPr anchor="ctr"/>
                </a:tc>
                <a:tc>
                  <a:txBody>
                    <a:bodyPr/>
                    <a:lstStyle/>
                    <a:p>
                      <a:pPr algn="ctr" rtl="1"/>
                      <a:r>
                        <a:rPr lang="fa-IR" sz="1600" dirty="0" smtClean="0">
                          <a:cs typeface="B Yekan" pitchFamily="2" charset="-78"/>
                        </a:rPr>
                        <a:t>20</a:t>
                      </a:r>
                      <a:endParaRPr lang="en-US" sz="1600" dirty="0">
                        <a:cs typeface="B Yekan" pitchFamily="2" charset="-78"/>
                      </a:endParaRPr>
                    </a:p>
                  </a:txBody>
                  <a:tcPr anchor="ctr"/>
                </a:tc>
                <a:tc>
                  <a:txBody>
                    <a:bodyPr/>
                    <a:lstStyle/>
                    <a:p>
                      <a:pPr algn="ctr" rtl="1"/>
                      <a:r>
                        <a:rPr lang="fa-IR" sz="1600" dirty="0" smtClean="0">
                          <a:cs typeface="B Yekan" pitchFamily="2" charset="-78"/>
                        </a:rPr>
                        <a:t>1060</a:t>
                      </a:r>
                      <a:endParaRPr lang="en-US" sz="1600" dirty="0">
                        <a:cs typeface="B Yekan" pitchFamily="2" charset="-78"/>
                      </a:endParaRPr>
                    </a:p>
                  </a:txBody>
                  <a:tcPr anchor="ctr"/>
                </a:tc>
                <a:tc>
                  <a:txBody>
                    <a:bodyPr/>
                    <a:lstStyle/>
                    <a:p>
                      <a:pPr algn="ctr" rtl="1"/>
                      <a:r>
                        <a:rPr lang="fa-IR" sz="1600" dirty="0" smtClean="0">
                          <a:cs typeface="B Yekan" pitchFamily="2" charset="-78"/>
                        </a:rPr>
                        <a:t>588</a:t>
                      </a:r>
                      <a:endParaRPr lang="en-US" sz="1600" dirty="0">
                        <a:cs typeface="B Yekan" pitchFamily="2" charset="-78"/>
                      </a:endParaRPr>
                    </a:p>
                  </a:txBody>
                  <a:tcPr anchor="ctr"/>
                </a:tc>
                <a:tc>
                  <a:txBody>
                    <a:bodyPr/>
                    <a:lstStyle/>
                    <a:p>
                      <a:pPr algn="ctr" rtl="1"/>
                      <a:r>
                        <a:rPr lang="fa-IR" sz="1600" dirty="0" smtClean="0">
                          <a:cs typeface="B Yekan" pitchFamily="2" charset="-78"/>
                        </a:rPr>
                        <a:t>عراق</a:t>
                      </a:r>
                      <a:endParaRPr lang="en-US" sz="1600" dirty="0">
                        <a:cs typeface="B Yekan" pitchFamily="2" charset="-78"/>
                      </a:endParaRPr>
                    </a:p>
                  </a:txBody>
                  <a:tcPr anchor="ctr"/>
                </a:tc>
              </a:tr>
              <a:tr h="468430">
                <a:tc>
                  <a:txBody>
                    <a:bodyPr/>
                    <a:lstStyle/>
                    <a:p>
                      <a:pPr algn="ctr" rtl="1"/>
                      <a:r>
                        <a:rPr lang="fa-IR" sz="1600" dirty="0" smtClean="0">
                          <a:cs typeface="B Yekan" pitchFamily="2" charset="-78"/>
                        </a:rPr>
                        <a:t>9</a:t>
                      </a:r>
                      <a:endParaRPr lang="en-US" sz="1600" dirty="0">
                        <a:cs typeface="B Yekan" pitchFamily="2" charset="-78"/>
                      </a:endParaRPr>
                    </a:p>
                  </a:txBody>
                  <a:tcPr anchor="ctr"/>
                </a:tc>
                <a:tc>
                  <a:txBody>
                    <a:bodyPr/>
                    <a:lstStyle/>
                    <a:p>
                      <a:pPr algn="ctr" rtl="1"/>
                      <a:r>
                        <a:rPr lang="fa-IR" sz="1600" dirty="0" smtClean="0">
                          <a:cs typeface="B Yekan" pitchFamily="2" charset="-78"/>
                        </a:rPr>
                        <a:t>17</a:t>
                      </a:r>
                      <a:endParaRPr lang="en-US" sz="1600" dirty="0">
                        <a:cs typeface="B Yekan" pitchFamily="2" charset="-78"/>
                      </a:endParaRPr>
                    </a:p>
                  </a:txBody>
                  <a:tcPr anchor="ctr"/>
                </a:tc>
                <a:tc>
                  <a:txBody>
                    <a:bodyPr/>
                    <a:lstStyle/>
                    <a:p>
                      <a:pPr algn="ctr" rtl="1"/>
                      <a:r>
                        <a:rPr lang="fa-IR" sz="1600" dirty="0" smtClean="0">
                          <a:cs typeface="B Yekan" pitchFamily="2" charset="-78"/>
                        </a:rPr>
                        <a:t>435</a:t>
                      </a:r>
                      <a:endParaRPr lang="en-US" sz="1600" dirty="0">
                        <a:cs typeface="B Yekan" pitchFamily="2" charset="-78"/>
                      </a:endParaRPr>
                    </a:p>
                  </a:txBody>
                  <a:tcPr anchor="ctr"/>
                </a:tc>
                <a:tc>
                  <a:txBody>
                    <a:bodyPr/>
                    <a:lstStyle/>
                    <a:p>
                      <a:pPr algn="ctr" rtl="1"/>
                      <a:r>
                        <a:rPr lang="fa-IR" sz="1600" dirty="0" smtClean="0">
                          <a:cs typeface="B Yekan" pitchFamily="2" charset="-78"/>
                        </a:rPr>
                        <a:t>519</a:t>
                      </a:r>
                      <a:endParaRPr lang="en-US" sz="1600" dirty="0">
                        <a:cs typeface="B Yekan" pitchFamily="2" charset="-78"/>
                      </a:endParaRPr>
                    </a:p>
                  </a:txBody>
                  <a:tcPr anchor="ctr"/>
                </a:tc>
                <a:tc>
                  <a:txBody>
                    <a:bodyPr/>
                    <a:lstStyle/>
                    <a:p>
                      <a:pPr algn="ctr" rtl="1"/>
                      <a:r>
                        <a:rPr lang="fa-IR" sz="1600" dirty="0" smtClean="0">
                          <a:cs typeface="B Yekan" pitchFamily="2" charset="-78"/>
                        </a:rPr>
                        <a:t>افغانستان</a:t>
                      </a:r>
                      <a:endParaRPr lang="en-US" sz="1600" dirty="0">
                        <a:cs typeface="B Yekan" pitchFamily="2" charset="-78"/>
                      </a:endParaRPr>
                    </a:p>
                  </a:txBody>
                  <a:tcPr anchor="ctr"/>
                </a:tc>
              </a:tr>
              <a:tr h="468430">
                <a:tc>
                  <a:txBody>
                    <a:bodyPr/>
                    <a:lstStyle/>
                    <a:p>
                      <a:pPr algn="ctr" rtl="1"/>
                      <a:r>
                        <a:rPr lang="fa-IR" sz="1600" dirty="0" smtClean="0">
                          <a:cs typeface="B Yekan" pitchFamily="2" charset="-78"/>
                        </a:rPr>
                        <a:t>5</a:t>
                      </a:r>
                      <a:endParaRPr lang="en-US" sz="1600" dirty="0">
                        <a:cs typeface="B Yekan" pitchFamily="2" charset="-78"/>
                      </a:endParaRPr>
                    </a:p>
                  </a:txBody>
                  <a:tcPr anchor="ctr"/>
                </a:tc>
                <a:tc>
                  <a:txBody>
                    <a:bodyPr/>
                    <a:lstStyle/>
                    <a:p>
                      <a:pPr algn="ctr" rtl="1"/>
                      <a:r>
                        <a:rPr lang="fa-IR" sz="1600" dirty="0" smtClean="0">
                          <a:cs typeface="B Yekan" pitchFamily="2" charset="-78"/>
                        </a:rPr>
                        <a:t>7</a:t>
                      </a:r>
                      <a:endParaRPr lang="en-US" sz="1600" dirty="0">
                        <a:cs typeface="B Yekan" pitchFamily="2" charset="-78"/>
                      </a:endParaRPr>
                    </a:p>
                  </a:txBody>
                  <a:tcPr anchor="ctr"/>
                </a:tc>
                <a:tc>
                  <a:txBody>
                    <a:bodyPr/>
                    <a:lstStyle/>
                    <a:p>
                      <a:pPr algn="ctr" rtl="1"/>
                      <a:r>
                        <a:rPr lang="fa-IR" sz="1600" dirty="0" smtClean="0">
                          <a:cs typeface="B Yekan" pitchFamily="2" charset="-78"/>
                        </a:rPr>
                        <a:t>246</a:t>
                      </a:r>
                      <a:endParaRPr lang="en-US" sz="1600" dirty="0">
                        <a:cs typeface="B Yekan" pitchFamily="2" charset="-78"/>
                      </a:endParaRPr>
                    </a:p>
                  </a:txBody>
                  <a:tcPr anchor="ctr"/>
                </a:tc>
                <a:tc>
                  <a:txBody>
                    <a:bodyPr/>
                    <a:lstStyle/>
                    <a:p>
                      <a:pPr algn="ctr" rtl="1"/>
                      <a:r>
                        <a:rPr lang="fa-IR" sz="1600" dirty="0" smtClean="0">
                          <a:cs typeface="B Yekan" pitchFamily="2" charset="-78"/>
                        </a:rPr>
                        <a:t>204</a:t>
                      </a:r>
                      <a:endParaRPr lang="en-US" sz="1600" dirty="0">
                        <a:cs typeface="B Yekan" pitchFamily="2" charset="-78"/>
                      </a:endParaRPr>
                    </a:p>
                  </a:txBody>
                  <a:tcPr anchor="ctr"/>
                </a:tc>
                <a:tc>
                  <a:txBody>
                    <a:bodyPr/>
                    <a:lstStyle/>
                    <a:p>
                      <a:pPr algn="ctr" rtl="1"/>
                      <a:r>
                        <a:rPr lang="fa-IR" sz="1600" dirty="0" smtClean="0">
                          <a:cs typeface="B Yekan" pitchFamily="2" charset="-78"/>
                        </a:rPr>
                        <a:t>پاكستان</a:t>
                      </a:r>
                      <a:endParaRPr lang="en-US" sz="1600" dirty="0">
                        <a:cs typeface="B Yekan" pitchFamily="2" charset="-78"/>
                      </a:endParaRPr>
                    </a:p>
                  </a:txBody>
                  <a:tcPr anchor="ctr"/>
                </a:tc>
              </a:tr>
              <a:tr h="468430">
                <a:tc>
                  <a:txBody>
                    <a:bodyPr/>
                    <a:lstStyle/>
                    <a:p>
                      <a:pPr algn="ctr" rtl="1"/>
                      <a:r>
                        <a:rPr lang="fa-IR" sz="1600" dirty="0" smtClean="0">
                          <a:cs typeface="B Yekan" pitchFamily="2" charset="-78"/>
                        </a:rPr>
                        <a:t>6</a:t>
                      </a:r>
                      <a:endParaRPr lang="en-US" sz="1600" dirty="0">
                        <a:cs typeface="B Yekan" pitchFamily="2" charset="-78"/>
                      </a:endParaRPr>
                    </a:p>
                  </a:txBody>
                  <a:tcPr anchor="ctr"/>
                </a:tc>
                <a:tc>
                  <a:txBody>
                    <a:bodyPr/>
                    <a:lstStyle/>
                    <a:p>
                      <a:pPr algn="ctr" rtl="1"/>
                      <a:r>
                        <a:rPr lang="fa-IR" sz="1600" dirty="0" smtClean="0">
                          <a:cs typeface="B Yekan" pitchFamily="2" charset="-78"/>
                        </a:rPr>
                        <a:t>6</a:t>
                      </a:r>
                      <a:endParaRPr lang="en-US" sz="1600" dirty="0">
                        <a:cs typeface="B Yekan" pitchFamily="2" charset="-78"/>
                      </a:endParaRPr>
                    </a:p>
                  </a:txBody>
                  <a:tcPr anchor="ctr"/>
                </a:tc>
                <a:tc>
                  <a:txBody>
                    <a:bodyPr/>
                    <a:lstStyle/>
                    <a:p>
                      <a:pPr algn="ctr" rtl="1"/>
                      <a:r>
                        <a:rPr lang="fa-IR" sz="1600" dirty="0" smtClean="0">
                          <a:cs typeface="B Yekan" pitchFamily="2" charset="-78"/>
                        </a:rPr>
                        <a:t>273</a:t>
                      </a:r>
                      <a:endParaRPr lang="en-US" sz="1600" dirty="0">
                        <a:cs typeface="B Yekan" pitchFamily="2" charset="-78"/>
                      </a:endParaRPr>
                    </a:p>
                  </a:txBody>
                  <a:tcPr anchor="ctr"/>
                </a:tc>
                <a:tc>
                  <a:txBody>
                    <a:bodyPr/>
                    <a:lstStyle/>
                    <a:p>
                      <a:pPr algn="ctr" rtl="1"/>
                      <a:r>
                        <a:rPr lang="fa-IR" sz="1600" dirty="0" smtClean="0">
                          <a:cs typeface="B Yekan" pitchFamily="2" charset="-78"/>
                        </a:rPr>
                        <a:t>193</a:t>
                      </a:r>
                      <a:endParaRPr lang="en-US" sz="1600" dirty="0">
                        <a:cs typeface="B Yekan" pitchFamily="2" charset="-78"/>
                      </a:endParaRPr>
                    </a:p>
                  </a:txBody>
                  <a:tcPr anchor="ctr"/>
                </a:tc>
                <a:tc>
                  <a:txBody>
                    <a:bodyPr/>
                    <a:lstStyle/>
                    <a:p>
                      <a:pPr algn="ctr" rtl="1"/>
                      <a:r>
                        <a:rPr lang="fa-IR" sz="1600" dirty="0" smtClean="0">
                          <a:cs typeface="B Yekan" pitchFamily="2" charset="-78"/>
                        </a:rPr>
                        <a:t>هند</a:t>
                      </a:r>
                      <a:endParaRPr lang="en-US" sz="1600" dirty="0">
                        <a:cs typeface="B Yekan" pitchFamily="2" charset="-78"/>
                      </a:endParaRPr>
                    </a:p>
                  </a:txBody>
                  <a:tcPr anchor="ctr"/>
                </a:tc>
              </a:tr>
              <a:tr h="462011">
                <a:tc>
                  <a:txBody>
                    <a:bodyPr/>
                    <a:lstStyle/>
                    <a:p>
                      <a:pPr algn="ctr" rtl="1"/>
                      <a:r>
                        <a:rPr lang="fa-IR" sz="1600" dirty="0" smtClean="0">
                          <a:cs typeface="B Yekan" pitchFamily="2" charset="-78"/>
                        </a:rPr>
                        <a:t>30</a:t>
                      </a:r>
                      <a:endParaRPr lang="en-US" sz="1600" dirty="0">
                        <a:cs typeface="B Yekan" pitchFamily="2" charset="-78"/>
                      </a:endParaRPr>
                    </a:p>
                  </a:txBody>
                  <a:tcPr anchor="ctr"/>
                </a:tc>
                <a:tc>
                  <a:txBody>
                    <a:bodyPr/>
                    <a:lstStyle/>
                    <a:p>
                      <a:pPr algn="ctr" rtl="1"/>
                      <a:r>
                        <a:rPr lang="fa-IR" sz="1600" dirty="0" smtClean="0">
                          <a:cs typeface="B Yekan" pitchFamily="2" charset="-78"/>
                        </a:rPr>
                        <a:t>6</a:t>
                      </a:r>
                      <a:endParaRPr lang="en-US" sz="1600" dirty="0">
                        <a:cs typeface="B Yekan" pitchFamily="2" charset="-78"/>
                      </a:endParaRPr>
                    </a:p>
                  </a:txBody>
                  <a:tcPr anchor="ctr"/>
                </a:tc>
                <a:tc>
                  <a:txBody>
                    <a:bodyPr/>
                    <a:lstStyle/>
                    <a:p>
                      <a:pPr algn="ctr" rtl="1"/>
                      <a:r>
                        <a:rPr lang="fa-IR" sz="1600" dirty="0" smtClean="0">
                          <a:cs typeface="B Yekan" pitchFamily="2" charset="-78"/>
                        </a:rPr>
                        <a:t>1438</a:t>
                      </a:r>
                      <a:endParaRPr lang="en-US" sz="1600" dirty="0">
                        <a:cs typeface="B Yekan" pitchFamily="2" charset="-78"/>
                      </a:endParaRPr>
                    </a:p>
                  </a:txBody>
                  <a:tcPr anchor="ctr"/>
                </a:tc>
                <a:tc>
                  <a:txBody>
                    <a:bodyPr/>
                    <a:lstStyle/>
                    <a:p>
                      <a:pPr algn="ctr" rtl="1"/>
                      <a:r>
                        <a:rPr lang="fa-IR" sz="1600" dirty="0" smtClean="0">
                          <a:cs typeface="B Yekan" pitchFamily="2" charset="-78"/>
                        </a:rPr>
                        <a:t>168</a:t>
                      </a:r>
                      <a:endParaRPr lang="en-US" sz="1600" dirty="0">
                        <a:cs typeface="B Yekan" pitchFamily="2" charset="-78"/>
                      </a:endParaRPr>
                    </a:p>
                  </a:txBody>
                  <a:tcPr anchor="ctr"/>
                </a:tc>
                <a:tc>
                  <a:txBody>
                    <a:bodyPr/>
                    <a:lstStyle/>
                    <a:p>
                      <a:pPr algn="ctr" rtl="1"/>
                      <a:r>
                        <a:rPr lang="fa-IR" sz="1600" dirty="0" smtClean="0">
                          <a:cs typeface="B Yekan" pitchFamily="2" charset="-78"/>
                        </a:rPr>
                        <a:t>چين</a:t>
                      </a:r>
                      <a:endParaRPr lang="en-US" sz="1600" dirty="0">
                        <a:cs typeface="B Yekan" pitchFamily="2" charset="-78"/>
                      </a:endParaRPr>
                    </a:p>
                  </a:txBody>
                  <a:tcPr anchor="ctr"/>
                </a:tc>
              </a:tr>
              <a:tr h="468430">
                <a:tc>
                  <a:txBody>
                    <a:bodyPr/>
                    <a:lstStyle/>
                    <a:p>
                      <a:pPr algn="ctr" rtl="1"/>
                      <a:r>
                        <a:rPr lang="fa-IR" sz="1600" dirty="0" smtClean="0">
                          <a:cs typeface="B Yekan" pitchFamily="2" charset="-78"/>
                        </a:rPr>
                        <a:t>1</a:t>
                      </a:r>
                      <a:endParaRPr lang="en-US" sz="1600" dirty="0">
                        <a:cs typeface="B Yekan" pitchFamily="2" charset="-78"/>
                      </a:endParaRPr>
                    </a:p>
                  </a:txBody>
                  <a:tcPr anchor="ctr"/>
                </a:tc>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49</a:t>
                      </a:r>
                      <a:endParaRPr lang="en-US" sz="1600" dirty="0">
                        <a:cs typeface="B Yekan" pitchFamily="2" charset="-78"/>
                      </a:endParaRPr>
                    </a:p>
                  </a:txBody>
                  <a:tcPr anchor="ctr"/>
                </a:tc>
                <a:tc>
                  <a:txBody>
                    <a:bodyPr/>
                    <a:lstStyle/>
                    <a:p>
                      <a:pPr algn="ctr" rtl="1"/>
                      <a:r>
                        <a:rPr lang="fa-IR" sz="1600" dirty="0" smtClean="0">
                          <a:cs typeface="B Yekan" pitchFamily="2" charset="-78"/>
                        </a:rPr>
                        <a:t>62</a:t>
                      </a:r>
                      <a:endParaRPr lang="en-US" sz="1600" dirty="0">
                        <a:cs typeface="B Yekan" pitchFamily="2" charset="-78"/>
                      </a:endParaRPr>
                    </a:p>
                  </a:txBody>
                  <a:tcPr anchor="ctr"/>
                </a:tc>
                <a:tc>
                  <a:txBody>
                    <a:bodyPr/>
                    <a:lstStyle/>
                    <a:p>
                      <a:pPr algn="ctr" rtl="1"/>
                      <a:r>
                        <a:rPr lang="fa-IR" sz="1600" dirty="0" smtClean="0">
                          <a:cs typeface="B Yekan" pitchFamily="2" charset="-78"/>
                        </a:rPr>
                        <a:t>تركيه</a:t>
                      </a:r>
                      <a:endParaRPr lang="en-US" sz="1600" dirty="0">
                        <a:cs typeface="B Yekan" pitchFamily="2" charset="-78"/>
                      </a:endParaRPr>
                    </a:p>
                  </a:txBody>
                  <a:tcPr anchor="ctr"/>
                </a:tc>
              </a:tr>
              <a:tr h="468430">
                <a:tc>
                  <a:txBody>
                    <a:bodyPr/>
                    <a:lstStyle/>
                    <a:p>
                      <a:pPr algn="ctr" rtl="1"/>
                      <a:r>
                        <a:rPr lang="fa-IR" sz="1600" dirty="0" smtClean="0">
                          <a:cs typeface="B Yekan" pitchFamily="2" charset="-78"/>
                        </a:rPr>
                        <a:t>1</a:t>
                      </a:r>
                      <a:endParaRPr lang="en-US" sz="1600" dirty="0">
                        <a:cs typeface="B Yekan" pitchFamily="2" charset="-78"/>
                      </a:endParaRPr>
                    </a:p>
                  </a:txBody>
                  <a:tcPr anchor="ctr"/>
                </a:tc>
                <a:tc>
                  <a:txBody>
                    <a:bodyPr/>
                    <a:lstStyle/>
                    <a:p>
                      <a:pPr algn="ctr" rtl="1"/>
                      <a:r>
                        <a:rPr lang="fa-IR" sz="1600" dirty="0" smtClean="0">
                          <a:cs typeface="B Yekan" pitchFamily="2" charset="-78"/>
                        </a:rPr>
                        <a:t>1</a:t>
                      </a:r>
                      <a:endParaRPr lang="en-US" sz="1600" dirty="0">
                        <a:cs typeface="B Yekan" pitchFamily="2" charset="-78"/>
                      </a:endParaRPr>
                    </a:p>
                  </a:txBody>
                  <a:tcPr anchor="ctr"/>
                </a:tc>
                <a:tc>
                  <a:txBody>
                    <a:bodyPr/>
                    <a:lstStyle/>
                    <a:p>
                      <a:pPr algn="ctr" rtl="1"/>
                      <a:r>
                        <a:rPr lang="fa-IR" sz="1600" dirty="0" smtClean="0">
                          <a:cs typeface="B Yekan" pitchFamily="2" charset="-78"/>
                        </a:rPr>
                        <a:t>72</a:t>
                      </a:r>
                      <a:endParaRPr lang="en-US" sz="1600" dirty="0">
                        <a:cs typeface="B Yekan" pitchFamily="2" charset="-78"/>
                      </a:endParaRPr>
                    </a:p>
                  </a:txBody>
                  <a:tcPr anchor="ctr"/>
                </a:tc>
                <a:tc>
                  <a:txBody>
                    <a:bodyPr/>
                    <a:lstStyle/>
                    <a:p>
                      <a:pPr algn="ctr" rtl="1"/>
                      <a:r>
                        <a:rPr lang="fa-IR" sz="1600" dirty="0" smtClean="0">
                          <a:cs typeface="B Yekan" pitchFamily="2" charset="-78"/>
                        </a:rPr>
                        <a:t>44</a:t>
                      </a:r>
                      <a:endParaRPr lang="en-US" sz="1600" dirty="0">
                        <a:cs typeface="B Yekan" pitchFamily="2" charset="-78"/>
                      </a:endParaRPr>
                    </a:p>
                  </a:txBody>
                  <a:tcPr anchor="ctr"/>
                </a:tc>
                <a:tc>
                  <a:txBody>
                    <a:bodyPr/>
                    <a:lstStyle/>
                    <a:p>
                      <a:pPr algn="ctr" rtl="1"/>
                      <a:r>
                        <a:rPr lang="fa-IR" sz="1600" dirty="0" smtClean="0">
                          <a:cs typeface="B Yekan" pitchFamily="2" charset="-78"/>
                        </a:rPr>
                        <a:t>عمان</a:t>
                      </a:r>
                      <a:endParaRPr lang="en-US" sz="1600" dirty="0">
                        <a:cs typeface="B Yekan" pitchFamily="2" charset="-78"/>
                      </a:endParaRPr>
                    </a:p>
                  </a:txBody>
                  <a:tcPr anchor="ctr"/>
                </a:tc>
              </a:tr>
              <a:tr h="468430">
                <a:tc>
                  <a:txBody>
                    <a:bodyPr/>
                    <a:lstStyle/>
                    <a:p>
                      <a:pPr algn="ctr" rtl="1"/>
                      <a:r>
                        <a:rPr lang="fa-IR" sz="1600" dirty="0" smtClean="0">
                          <a:cs typeface="B Yekan" pitchFamily="2" charset="-78"/>
                        </a:rPr>
                        <a:t>1</a:t>
                      </a:r>
                      <a:endParaRPr lang="en-US" sz="1600" dirty="0">
                        <a:cs typeface="B Yekan" pitchFamily="2" charset="-78"/>
                      </a:endParaRPr>
                    </a:p>
                  </a:txBody>
                  <a:tcPr anchor="ctr"/>
                </a:tc>
                <a:tc>
                  <a:txBody>
                    <a:bodyPr/>
                    <a:lstStyle/>
                    <a:p>
                      <a:pPr algn="ctr" rtl="1"/>
                      <a:r>
                        <a:rPr lang="fa-IR" sz="1600" dirty="0" smtClean="0">
                          <a:cs typeface="B Yekan" pitchFamily="2" charset="-78"/>
                        </a:rPr>
                        <a:t>1</a:t>
                      </a:r>
                      <a:endParaRPr lang="en-US" sz="1600" dirty="0">
                        <a:cs typeface="B Yekan" pitchFamily="2" charset="-78"/>
                      </a:endParaRPr>
                    </a:p>
                  </a:txBody>
                  <a:tcPr anchor="ctr"/>
                </a:tc>
                <a:tc>
                  <a:txBody>
                    <a:bodyPr/>
                    <a:lstStyle/>
                    <a:p>
                      <a:pPr algn="ctr" rtl="1"/>
                      <a:r>
                        <a:rPr lang="fa-IR" sz="1600" dirty="0" smtClean="0">
                          <a:cs typeface="B Yekan" pitchFamily="2" charset="-78"/>
                        </a:rPr>
                        <a:t>25</a:t>
                      </a:r>
                      <a:endParaRPr lang="en-US" sz="1600" dirty="0">
                        <a:cs typeface="B Yekan" pitchFamily="2" charset="-78"/>
                      </a:endParaRPr>
                    </a:p>
                  </a:txBody>
                  <a:tcPr anchor="ctr"/>
                </a:tc>
                <a:tc>
                  <a:txBody>
                    <a:bodyPr/>
                    <a:lstStyle/>
                    <a:p>
                      <a:pPr algn="ctr" rtl="1"/>
                      <a:r>
                        <a:rPr lang="fa-IR" sz="1600" dirty="0" smtClean="0">
                          <a:cs typeface="B Yekan" pitchFamily="2" charset="-78"/>
                        </a:rPr>
                        <a:t>42</a:t>
                      </a:r>
                      <a:endParaRPr lang="en-US" sz="1600" dirty="0">
                        <a:cs typeface="B Yekan" pitchFamily="2" charset="-78"/>
                      </a:endParaRPr>
                    </a:p>
                  </a:txBody>
                  <a:tcPr anchor="ctr"/>
                </a:tc>
                <a:tc>
                  <a:txBody>
                    <a:bodyPr/>
                    <a:lstStyle/>
                    <a:p>
                      <a:pPr algn="ctr" rtl="1"/>
                      <a:r>
                        <a:rPr lang="fa-IR" sz="1600" dirty="0" smtClean="0">
                          <a:cs typeface="B Yekan" pitchFamily="2" charset="-78"/>
                        </a:rPr>
                        <a:t>تايوان</a:t>
                      </a:r>
                      <a:endParaRPr lang="en-US" sz="1600" dirty="0">
                        <a:cs typeface="B Yekan" pitchFamily="2" charset="-78"/>
                      </a:endParaRPr>
                    </a:p>
                  </a:txBody>
                  <a:tcPr anchor="ctr"/>
                </a:tc>
              </a:tr>
              <a:tr h="468430">
                <a:tc>
                  <a:txBody>
                    <a:bodyPr/>
                    <a:lstStyle/>
                    <a:p>
                      <a:pPr algn="ctr" rtl="1"/>
                      <a:r>
                        <a:rPr lang="fa-IR" sz="1600" dirty="0" smtClean="0">
                          <a:cs typeface="B Yekan" pitchFamily="2" charset="-78"/>
                        </a:rPr>
                        <a:t>2</a:t>
                      </a:r>
                      <a:endParaRPr lang="en-US" sz="1600" dirty="0">
                        <a:cs typeface="B Yekan" pitchFamily="2" charset="-78"/>
                      </a:endParaRPr>
                    </a:p>
                  </a:txBody>
                  <a:tcPr anchor="ctr"/>
                </a:tc>
                <a:tc>
                  <a:txBody>
                    <a:bodyPr/>
                    <a:lstStyle/>
                    <a:p>
                      <a:pPr algn="ctr" rtl="1"/>
                      <a:r>
                        <a:rPr lang="fa-IR" sz="1600" dirty="0" smtClean="0">
                          <a:cs typeface="B Yekan" pitchFamily="2" charset="-78"/>
                        </a:rPr>
                        <a:t>1</a:t>
                      </a:r>
                      <a:endParaRPr lang="en-US" sz="1600" dirty="0">
                        <a:cs typeface="B Yekan" pitchFamily="2" charset="-78"/>
                      </a:endParaRPr>
                    </a:p>
                  </a:txBody>
                  <a:tcPr anchor="ctr"/>
                </a:tc>
                <a:tc>
                  <a:txBody>
                    <a:bodyPr/>
                    <a:lstStyle/>
                    <a:p>
                      <a:pPr algn="ctr" rtl="1"/>
                      <a:r>
                        <a:rPr lang="fa-IR" sz="1600" dirty="0" smtClean="0">
                          <a:cs typeface="B Yekan" pitchFamily="2" charset="-78"/>
                        </a:rPr>
                        <a:t>77</a:t>
                      </a:r>
                      <a:endParaRPr lang="en-US" sz="1600" dirty="0">
                        <a:cs typeface="B Yekan" pitchFamily="2" charset="-78"/>
                      </a:endParaRPr>
                    </a:p>
                  </a:txBody>
                  <a:tcPr anchor="ctr"/>
                </a:tc>
                <a:tc>
                  <a:txBody>
                    <a:bodyPr/>
                    <a:lstStyle/>
                    <a:p>
                      <a:pPr algn="ctr" rtl="1"/>
                      <a:r>
                        <a:rPr lang="fa-IR" sz="1600" dirty="0" smtClean="0">
                          <a:cs typeface="B Yekan" pitchFamily="2" charset="-78"/>
                        </a:rPr>
                        <a:t>41</a:t>
                      </a:r>
                      <a:endParaRPr lang="en-US" sz="1600" dirty="0">
                        <a:cs typeface="B Yekan" pitchFamily="2" charset="-78"/>
                      </a:endParaRPr>
                    </a:p>
                  </a:txBody>
                  <a:tcPr anchor="ctr"/>
                </a:tc>
                <a:tc>
                  <a:txBody>
                    <a:bodyPr/>
                    <a:lstStyle/>
                    <a:p>
                      <a:pPr algn="ctr" rtl="1"/>
                      <a:r>
                        <a:rPr lang="fa-IR" sz="1600" dirty="0" smtClean="0">
                          <a:cs typeface="B Yekan" pitchFamily="2" charset="-78"/>
                        </a:rPr>
                        <a:t>ميانمار</a:t>
                      </a:r>
                      <a:endParaRPr lang="en-US" sz="1600" dirty="0">
                        <a:cs typeface="B Yekan" pitchFamily="2" charset="-78"/>
                      </a:endParaRPr>
                    </a:p>
                  </a:txBody>
                  <a:tcPr anchor="ctr"/>
                </a:tc>
              </a:tr>
            </a:tbl>
          </a:graphicData>
        </a:graphic>
      </p:graphicFrame>
      <p:sp>
        <p:nvSpPr>
          <p:cNvPr id="5" name="Slide Number Placeholder 4"/>
          <p:cNvSpPr>
            <a:spLocks noGrp="1"/>
          </p:cNvSpPr>
          <p:nvPr>
            <p:ph type="sldNum" sz="quarter" idx="12"/>
          </p:nvPr>
        </p:nvSpPr>
        <p:spPr/>
        <p:txBody>
          <a:bodyPr/>
          <a:lstStyle/>
          <a:p>
            <a:pPr>
              <a:defRPr/>
            </a:pPr>
            <a:fld id="{CCA775CC-75E1-4CED-9142-3766DF001531}" type="slidenum">
              <a:rPr lang="en-US" smtClean="0"/>
              <a:pPr>
                <a:defRPr/>
              </a:pPr>
              <a:t>26</a:t>
            </a:fld>
            <a:endParaRPr lang="en-US"/>
          </a:p>
        </p:txBody>
      </p:sp>
      <p:sp>
        <p:nvSpPr>
          <p:cNvPr id="6" name="Footer Placeholder 5"/>
          <p:cNvSpPr>
            <a:spLocks noGrp="1"/>
          </p:cNvSpPr>
          <p:nvPr>
            <p:ph type="ftr" sz="quarter" idx="11"/>
          </p:nvPr>
        </p:nvSpPr>
        <p:spPr/>
        <p:txBody>
          <a:bodyPr/>
          <a:lstStyle/>
          <a:p>
            <a:pPr>
              <a:defRPr/>
            </a:pPr>
            <a:r>
              <a:rPr lang="fa-IR"/>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715962"/>
          </a:xfrm>
        </p:spPr>
        <p:txBody>
          <a:bodyPr/>
          <a:lstStyle/>
          <a:p>
            <a:pPr rtl="1" eaLnBrk="1" hangingPunct="1"/>
            <a:r>
              <a:rPr lang="en-US" sz="2200" dirty="0" smtClean="0">
                <a:cs typeface="B Jadid" pitchFamily="2" charset="-78"/>
              </a:rPr>
              <a:t> </a:t>
            </a:r>
            <a:r>
              <a:rPr lang="fa-IR" sz="2200" dirty="0" smtClean="0">
                <a:cs typeface="B Jadid" pitchFamily="2" charset="-78"/>
              </a:rPr>
              <a:t> كشورهاي مشترك صادراتي استان و كشور به ترتيب ارزش صادرات </a:t>
            </a:r>
            <a:endParaRPr lang="en-US" sz="2200" dirty="0" smtClean="0">
              <a:cs typeface="B Jadid" pitchFamily="2" charset="-78"/>
            </a:endParaRPr>
          </a:p>
        </p:txBody>
      </p:sp>
      <p:graphicFrame>
        <p:nvGraphicFramePr>
          <p:cNvPr id="4" name="Content Placeholder 3"/>
          <p:cNvGraphicFramePr>
            <a:graphicFrameLocks noGrp="1"/>
          </p:cNvGraphicFramePr>
          <p:nvPr>
            <p:ph idx="1"/>
          </p:nvPr>
        </p:nvGraphicFramePr>
        <p:xfrm>
          <a:off x="457200" y="838198"/>
          <a:ext cx="8153399" cy="5410207"/>
        </p:xfrm>
        <a:graphic>
          <a:graphicData uri="http://schemas.openxmlformats.org/drawingml/2006/table">
            <a:tbl>
              <a:tblPr firstRow="1" bandRow="1">
                <a:tableStyleId>{85BE263C-DBD7-4A20-BB59-AAB30ACAA65A}</a:tableStyleId>
              </a:tblPr>
              <a:tblGrid>
                <a:gridCol w="1447800"/>
                <a:gridCol w="1905000"/>
                <a:gridCol w="2209800"/>
                <a:gridCol w="2590799"/>
              </a:tblGrid>
              <a:tr h="726202">
                <a:tc>
                  <a:txBody>
                    <a:bodyPr/>
                    <a:lstStyle/>
                    <a:p>
                      <a:pPr algn="ctr" rtl="1"/>
                      <a:r>
                        <a:rPr lang="fa-IR" sz="1800" dirty="0" smtClean="0">
                          <a:cs typeface="B Koodak" pitchFamily="2" charset="-78"/>
                        </a:rPr>
                        <a:t>سهم استان از صادرات كشور</a:t>
                      </a:r>
                      <a:endParaRPr lang="en-US" sz="1800" dirty="0">
                        <a:cs typeface="B Koodak" pitchFamily="2" charset="-78"/>
                      </a:endParaRPr>
                    </a:p>
                  </a:txBody>
                  <a:tcPr anchor="ctr"/>
                </a:tc>
                <a:tc>
                  <a:txBody>
                    <a:bodyPr/>
                    <a:lstStyle/>
                    <a:p>
                      <a:pPr algn="ctr" rtl="1"/>
                      <a:r>
                        <a:rPr lang="fa-IR" sz="1800" dirty="0" smtClean="0">
                          <a:cs typeface="B Koodak" pitchFamily="2" charset="-78"/>
                        </a:rPr>
                        <a:t>صادرات كشور</a:t>
                      </a:r>
                    </a:p>
                    <a:p>
                      <a:pPr algn="ctr" rtl="1"/>
                      <a:r>
                        <a:rPr lang="fa-IR" sz="1800" dirty="0" smtClean="0">
                          <a:cs typeface="B Koodak" pitchFamily="2" charset="-78"/>
                        </a:rPr>
                        <a:t>(ميليون</a:t>
                      </a:r>
                      <a:r>
                        <a:rPr lang="fa-IR" sz="1800" baseline="0" dirty="0" smtClean="0">
                          <a:cs typeface="B Koodak" pitchFamily="2" charset="-78"/>
                        </a:rPr>
                        <a:t> دلار)</a:t>
                      </a:r>
                      <a:endParaRPr lang="en-US" sz="1800" dirty="0">
                        <a:cs typeface="B Koodak" pitchFamily="2" charset="-78"/>
                      </a:endParaRPr>
                    </a:p>
                  </a:txBody>
                  <a:tcPr anchor="ctr"/>
                </a:tc>
                <a:tc>
                  <a:txBody>
                    <a:bodyPr/>
                    <a:lstStyle/>
                    <a:p>
                      <a:pPr algn="ctr" rtl="1"/>
                      <a:r>
                        <a:rPr lang="fa-IR" sz="1800" dirty="0" smtClean="0">
                          <a:cs typeface="B Koodak" pitchFamily="2" charset="-78"/>
                        </a:rPr>
                        <a:t>صادرات استان</a:t>
                      </a:r>
                    </a:p>
                    <a:p>
                      <a:pPr algn="ctr" rtl="1"/>
                      <a:r>
                        <a:rPr lang="fa-IR" sz="1800" dirty="0" smtClean="0">
                          <a:cs typeface="B Koodak" pitchFamily="2" charset="-78"/>
                        </a:rPr>
                        <a:t>(ميليون دلار)</a:t>
                      </a:r>
                      <a:endParaRPr lang="en-US" sz="1800" dirty="0">
                        <a:cs typeface="B Koodak" pitchFamily="2" charset="-78"/>
                      </a:endParaRPr>
                    </a:p>
                  </a:txBody>
                  <a:tcPr anchor="ctr"/>
                </a:tc>
                <a:tc>
                  <a:txBody>
                    <a:bodyPr/>
                    <a:lstStyle/>
                    <a:p>
                      <a:pPr algn="ctr" rtl="1"/>
                      <a:r>
                        <a:rPr lang="fa-IR" sz="1800" dirty="0" smtClean="0">
                          <a:cs typeface="B Koodak" pitchFamily="2" charset="-78"/>
                        </a:rPr>
                        <a:t>كشور</a:t>
                      </a:r>
                      <a:endParaRPr lang="en-US" sz="1800" dirty="0">
                        <a:cs typeface="B Koodak" pitchFamily="2" charset="-78"/>
                      </a:endParaRPr>
                    </a:p>
                  </a:txBody>
                  <a:tcPr anchor="ctr"/>
                </a:tc>
              </a:tr>
              <a:tr h="499266">
                <a:tc>
                  <a:txBody>
                    <a:bodyPr/>
                    <a:lstStyle/>
                    <a:p>
                      <a:pPr algn="ctr" rtl="1"/>
                      <a:r>
                        <a:rPr lang="fa-IR" sz="1800" dirty="0" smtClean="0">
                          <a:cs typeface="B Koodak" pitchFamily="2" charset="-78"/>
                        </a:rPr>
                        <a:t>16</a:t>
                      </a:r>
                      <a:endParaRPr lang="en-US" sz="1800" dirty="0">
                        <a:cs typeface="B Koodak" pitchFamily="2" charset="-78"/>
                      </a:endParaRPr>
                    </a:p>
                  </a:txBody>
                  <a:tcPr anchor="ctr"/>
                </a:tc>
                <a:tc>
                  <a:txBody>
                    <a:bodyPr/>
                    <a:lstStyle/>
                    <a:p>
                      <a:pPr algn="ctr" rtl="1"/>
                      <a:r>
                        <a:rPr lang="fa-IR" sz="1800" dirty="0" smtClean="0">
                          <a:cs typeface="B Koodak" pitchFamily="2" charset="-78"/>
                        </a:rPr>
                        <a:t>4213</a:t>
                      </a:r>
                      <a:endParaRPr lang="en-US" sz="1800" dirty="0">
                        <a:cs typeface="B Koodak" pitchFamily="2" charset="-78"/>
                      </a:endParaRPr>
                    </a:p>
                  </a:txBody>
                  <a:tcPr anchor="ctr"/>
                </a:tc>
                <a:tc>
                  <a:txBody>
                    <a:bodyPr/>
                    <a:lstStyle/>
                    <a:p>
                      <a:pPr algn="ctr" rtl="1"/>
                      <a:r>
                        <a:rPr lang="fa-IR" sz="1800" dirty="0" smtClean="0">
                          <a:cs typeface="B Koodak" pitchFamily="2" charset="-78"/>
                        </a:rPr>
                        <a:t>659</a:t>
                      </a:r>
                      <a:endParaRPr lang="en-US" sz="1800" dirty="0">
                        <a:cs typeface="B Koodak" pitchFamily="2" charset="-78"/>
                      </a:endParaRPr>
                    </a:p>
                  </a:txBody>
                  <a:tcPr anchor="ctr"/>
                </a:tc>
                <a:tc>
                  <a:txBody>
                    <a:bodyPr/>
                    <a:lstStyle/>
                    <a:p>
                      <a:pPr algn="ctr" rtl="1"/>
                      <a:r>
                        <a:rPr lang="fa-IR" sz="1800" dirty="0" smtClean="0">
                          <a:cs typeface="B Koodak" pitchFamily="2" charset="-78"/>
                        </a:rPr>
                        <a:t>امارات</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9</a:t>
                      </a:r>
                      <a:endParaRPr lang="en-US" sz="1800" dirty="0">
                        <a:cs typeface="B Koodak" pitchFamily="2" charset="-78"/>
                      </a:endParaRPr>
                    </a:p>
                  </a:txBody>
                  <a:tcPr anchor="ctr"/>
                </a:tc>
                <a:tc>
                  <a:txBody>
                    <a:bodyPr/>
                    <a:lstStyle/>
                    <a:p>
                      <a:pPr algn="ctr" rtl="1"/>
                      <a:r>
                        <a:rPr lang="fa-IR" sz="1800" dirty="0" smtClean="0">
                          <a:cs typeface="B Koodak" pitchFamily="2" charset="-78"/>
                        </a:rPr>
                        <a:t>6250</a:t>
                      </a:r>
                      <a:endParaRPr lang="en-US" sz="1800" dirty="0">
                        <a:cs typeface="B Koodak" pitchFamily="2" charset="-78"/>
                      </a:endParaRPr>
                    </a:p>
                  </a:txBody>
                  <a:tcPr anchor="ctr"/>
                </a:tc>
                <a:tc>
                  <a:txBody>
                    <a:bodyPr/>
                    <a:lstStyle/>
                    <a:p>
                      <a:pPr algn="ctr" rtl="1"/>
                      <a:r>
                        <a:rPr lang="fa-IR" sz="1800" dirty="0" smtClean="0">
                          <a:cs typeface="B Koodak" pitchFamily="2" charset="-78"/>
                        </a:rPr>
                        <a:t>588</a:t>
                      </a:r>
                      <a:endParaRPr lang="en-US" sz="1800" dirty="0">
                        <a:cs typeface="B Koodak" pitchFamily="2" charset="-78"/>
                      </a:endParaRPr>
                    </a:p>
                  </a:txBody>
                  <a:tcPr anchor="ctr"/>
                </a:tc>
                <a:tc>
                  <a:txBody>
                    <a:bodyPr/>
                    <a:lstStyle/>
                    <a:p>
                      <a:pPr algn="ctr" rtl="1"/>
                      <a:r>
                        <a:rPr lang="fa-IR" sz="1800" dirty="0" smtClean="0">
                          <a:cs typeface="B Koodak" pitchFamily="2" charset="-78"/>
                        </a:rPr>
                        <a:t>عراق</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18</a:t>
                      </a:r>
                      <a:endParaRPr lang="en-US" sz="1800" dirty="0">
                        <a:cs typeface="B Koodak" pitchFamily="2" charset="-78"/>
                      </a:endParaRPr>
                    </a:p>
                  </a:txBody>
                  <a:tcPr anchor="ctr"/>
                </a:tc>
                <a:tc>
                  <a:txBody>
                    <a:bodyPr/>
                    <a:lstStyle/>
                    <a:p>
                      <a:pPr algn="ctr" rtl="1"/>
                      <a:r>
                        <a:rPr lang="fa-IR" sz="1800" dirty="0" smtClean="0">
                          <a:cs typeface="B Koodak" pitchFamily="2" charset="-78"/>
                        </a:rPr>
                        <a:t>2874</a:t>
                      </a:r>
                      <a:endParaRPr lang="en-US" sz="1800" dirty="0">
                        <a:cs typeface="B Koodak" pitchFamily="2" charset="-78"/>
                      </a:endParaRPr>
                    </a:p>
                  </a:txBody>
                  <a:tcPr anchor="ctr"/>
                </a:tc>
                <a:tc>
                  <a:txBody>
                    <a:bodyPr/>
                    <a:lstStyle/>
                    <a:p>
                      <a:pPr algn="ctr" rtl="1"/>
                      <a:r>
                        <a:rPr lang="fa-IR" sz="1800" dirty="0" smtClean="0">
                          <a:cs typeface="B Koodak" pitchFamily="2" charset="-78"/>
                        </a:rPr>
                        <a:t>519</a:t>
                      </a:r>
                      <a:endParaRPr lang="en-US" sz="1800" dirty="0">
                        <a:cs typeface="B Koodak" pitchFamily="2" charset="-78"/>
                      </a:endParaRPr>
                    </a:p>
                  </a:txBody>
                  <a:tcPr anchor="ctr"/>
                </a:tc>
                <a:tc>
                  <a:txBody>
                    <a:bodyPr/>
                    <a:lstStyle/>
                    <a:p>
                      <a:pPr algn="ctr" rtl="1"/>
                      <a:r>
                        <a:rPr lang="fa-IR" sz="1800" dirty="0" smtClean="0">
                          <a:cs typeface="B Koodak" pitchFamily="2" charset="-78"/>
                        </a:rPr>
                        <a:t>افغانستان</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28</a:t>
                      </a:r>
                      <a:endParaRPr lang="en-US" sz="1800" dirty="0">
                        <a:cs typeface="B Koodak" pitchFamily="2" charset="-78"/>
                      </a:endParaRPr>
                    </a:p>
                  </a:txBody>
                  <a:tcPr anchor="ctr"/>
                </a:tc>
                <a:tc>
                  <a:txBody>
                    <a:bodyPr/>
                    <a:lstStyle/>
                    <a:p>
                      <a:pPr algn="ctr" rtl="1"/>
                      <a:r>
                        <a:rPr lang="fa-IR" sz="1800" dirty="0" smtClean="0">
                          <a:cs typeface="B Koodak" pitchFamily="2" charset="-78"/>
                        </a:rPr>
                        <a:t>736</a:t>
                      </a:r>
                      <a:endParaRPr lang="en-US" sz="1800" dirty="0">
                        <a:cs typeface="B Koodak" pitchFamily="2" charset="-78"/>
                      </a:endParaRPr>
                    </a:p>
                  </a:txBody>
                  <a:tcPr anchor="ctr"/>
                </a:tc>
                <a:tc>
                  <a:txBody>
                    <a:bodyPr/>
                    <a:lstStyle/>
                    <a:p>
                      <a:pPr algn="ctr" rtl="1"/>
                      <a:r>
                        <a:rPr lang="fa-IR" sz="1800" dirty="0" smtClean="0">
                          <a:cs typeface="B Koodak" pitchFamily="2" charset="-78"/>
                        </a:rPr>
                        <a:t>204</a:t>
                      </a:r>
                      <a:endParaRPr lang="en-US" sz="1800" dirty="0">
                        <a:cs typeface="B Koodak" pitchFamily="2" charset="-78"/>
                      </a:endParaRPr>
                    </a:p>
                  </a:txBody>
                  <a:tcPr anchor="ctr"/>
                </a:tc>
                <a:tc>
                  <a:txBody>
                    <a:bodyPr/>
                    <a:lstStyle/>
                    <a:p>
                      <a:pPr algn="ctr" rtl="1"/>
                      <a:r>
                        <a:rPr lang="fa-IR" sz="1800" dirty="0" smtClean="0">
                          <a:cs typeface="B Koodak" pitchFamily="2" charset="-78"/>
                        </a:rPr>
                        <a:t>پاكستان</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7</a:t>
                      </a:r>
                      <a:endParaRPr lang="en-US" sz="1800" dirty="0">
                        <a:cs typeface="B Koodak" pitchFamily="2" charset="-78"/>
                      </a:endParaRPr>
                    </a:p>
                  </a:txBody>
                  <a:tcPr anchor="ctr"/>
                </a:tc>
                <a:tc>
                  <a:txBody>
                    <a:bodyPr/>
                    <a:lstStyle/>
                    <a:p>
                      <a:pPr algn="ctr" rtl="1"/>
                      <a:r>
                        <a:rPr lang="fa-IR" sz="1800" dirty="0" smtClean="0">
                          <a:cs typeface="B Koodak" pitchFamily="2" charset="-78"/>
                        </a:rPr>
                        <a:t>2607</a:t>
                      </a:r>
                      <a:endParaRPr lang="en-US" sz="1800" dirty="0">
                        <a:cs typeface="B Koodak" pitchFamily="2" charset="-78"/>
                      </a:endParaRPr>
                    </a:p>
                  </a:txBody>
                  <a:tcPr anchor="ctr"/>
                </a:tc>
                <a:tc>
                  <a:txBody>
                    <a:bodyPr/>
                    <a:lstStyle/>
                    <a:p>
                      <a:pPr algn="ctr" rtl="1"/>
                      <a:r>
                        <a:rPr lang="fa-IR" sz="1800" dirty="0" smtClean="0">
                          <a:cs typeface="B Koodak" pitchFamily="2" charset="-78"/>
                        </a:rPr>
                        <a:t>193</a:t>
                      </a:r>
                      <a:endParaRPr lang="en-US" sz="1800" dirty="0">
                        <a:cs typeface="B Koodak" pitchFamily="2" charset="-78"/>
                      </a:endParaRPr>
                    </a:p>
                  </a:txBody>
                  <a:tcPr anchor="ctr"/>
                </a:tc>
                <a:tc>
                  <a:txBody>
                    <a:bodyPr/>
                    <a:lstStyle/>
                    <a:p>
                      <a:pPr algn="ctr" rtl="1"/>
                      <a:r>
                        <a:rPr lang="fa-IR" sz="1800" dirty="0" smtClean="0">
                          <a:cs typeface="B Koodak" pitchFamily="2" charset="-78"/>
                        </a:rPr>
                        <a:t>هند</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3</a:t>
                      </a:r>
                      <a:endParaRPr lang="en-US" sz="1800" dirty="0">
                        <a:cs typeface="B Koodak" pitchFamily="2" charset="-78"/>
                      </a:endParaRPr>
                    </a:p>
                  </a:txBody>
                  <a:tcPr anchor="ctr"/>
                </a:tc>
                <a:tc>
                  <a:txBody>
                    <a:bodyPr/>
                    <a:lstStyle/>
                    <a:p>
                      <a:pPr algn="ctr" rtl="1"/>
                      <a:r>
                        <a:rPr lang="fa-IR" sz="1800" dirty="0" smtClean="0">
                          <a:cs typeface="B Koodak" pitchFamily="2" charset="-78"/>
                        </a:rPr>
                        <a:t>5501</a:t>
                      </a:r>
                      <a:endParaRPr lang="en-US" sz="1800" dirty="0">
                        <a:cs typeface="B Koodak" pitchFamily="2" charset="-78"/>
                      </a:endParaRPr>
                    </a:p>
                  </a:txBody>
                  <a:tcPr anchor="ctr"/>
                </a:tc>
                <a:tc>
                  <a:txBody>
                    <a:bodyPr/>
                    <a:lstStyle/>
                    <a:p>
                      <a:pPr algn="ctr" rtl="1"/>
                      <a:r>
                        <a:rPr lang="fa-IR" sz="1800" dirty="0" smtClean="0">
                          <a:cs typeface="B Koodak" pitchFamily="2" charset="-78"/>
                        </a:rPr>
                        <a:t>168</a:t>
                      </a:r>
                      <a:endParaRPr lang="en-US" sz="1800" dirty="0">
                        <a:cs typeface="B Koodak" pitchFamily="2" charset="-78"/>
                      </a:endParaRPr>
                    </a:p>
                  </a:txBody>
                  <a:tcPr anchor="ctr"/>
                </a:tc>
                <a:tc>
                  <a:txBody>
                    <a:bodyPr/>
                    <a:lstStyle/>
                    <a:p>
                      <a:pPr algn="ctr" rtl="1"/>
                      <a:r>
                        <a:rPr lang="fa-IR" sz="1800" dirty="0" smtClean="0">
                          <a:cs typeface="B Koodak" pitchFamily="2" charset="-78"/>
                        </a:rPr>
                        <a:t>چين</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4</a:t>
                      </a:r>
                      <a:endParaRPr lang="en-US" sz="1800" dirty="0">
                        <a:cs typeface="B Koodak" pitchFamily="2" charset="-78"/>
                      </a:endParaRPr>
                    </a:p>
                  </a:txBody>
                  <a:tcPr anchor="ctr"/>
                </a:tc>
                <a:tc>
                  <a:txBody>
                    <a:bodyPr/>
                    <a:lstStyle/>
                    <a:p>
                      <a:pPr algn="ctr" rtl="1"/>
                      <a:r>
                        <a:rPr lang="fa-IR" sz="1800" dirty="0" smtClean="0">
                          <a:cs typeface="B Koodak" pitchFamily="2" charset="-78"/>
                        </a:rPr>
                        <a:t>1479</a:t>
                      </a:r>
                      <a:endParaRPr lang="en-US" sz="1800" dirty="0">
                        <a:cs typeface="B Koodak" pitchFamily="2" charset="-78"/>
                      </a:endParaRPr>
                    </a:p>
                  </a:txBody>
                  <a:tcPr anchor="ctr"/>
                </a:tc>
                <a:tc>
                  <a:txBody>
                    <a:bodyPr/>
                    <a:lstStyle/>
                    <a:p>
                      <a:pPr algn="ctr" rtl="1"/>
                      <a:r>
                        <a:rPr lang="fa-IR" sz="1800" dirty="0" smtClean="0">
                          <a:cs typeface="B Koodak" pitchFamily="2" charset="-78"/>
                        </a:rPr>
                        <a:t>62</a:t>
                      </a:r>
                      <a:endParaRPr lang="en-US" sz="1800" dirty="0">
                        <a:cs typeface="B Koodak" pitchFamily="2" charset="-78"/>
                      </a:endParaRPr>
                    </a:p>
                  </a:txBody>
                  <a:tcPr anchor="ctr"/>
                </a:tc>
                <a:tc>
                  <a:txBody>
                    <a:bodyPr/>
                    <a:lstStyle/>
                    <a:p>
                      <a:pPr algn="ctr" rtl="1"/>
                      <a:r>
                        <a:rPr lang="fa-IR" sz="1800" dirty="0" smtClean="0">
                          <a:cs typeface="B Koodak" pitchFamily="2" charset="-78"/>
                        </a:rPr>
                        <a:t>تركيه</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25</a:t>
                      </a:r>
                      <a:endParaRPr lang="en-US" sz="1800" dirty="0">
                        <a:cs typeface="B Koodak" pitchFamily="2" charset="-78"/>
                      </a:endParaRPr>
                    </a:p>
                  </a:txBody>
                  <a:tcPr anchor="ctr"/>
                </a:tc>
                <a:tc>
                  <a:txBody>
                    <a:bodyPr/>
                    <a:lstStyle/>
                    <a:p>
                      <a:pPr algn="ctr" rtl="1"/>
                      <a:r>
                        <a:rPr lang="fa-IR" sz="1800" dirty="0" smtClean="0">
                          <a:cs typeface="B Koodak" pitchFamily="2" charset="-78"/>
                        </a:rPr>
                        <a:t>177</a:t>
                      </a:r>
                      <a:endParaRPr lang="en-US" sz="1800" dirty="0">
                        <a:cs typeface="B Koodak" pitchFamily="2" charset="-78"/>
                      </a:endParaRPr>
                    </a:p>
                  </a:txBody>
                  <a:tcPr anchor="ctr"/>
                </a:tc>
                <a:tc>
                  <a:txBody>
                    <a:bodyPr/>
                    <a:lstStyle/>
                    <a:p>
                      <a:pPr algn="ctr" rtl="1"/>
                      <a:r>
                        <a:rPr lang="fa-IR" sz="1800" dirty="0" smtClean="0">
                          <a:cs typeface="B Koodak" pitchFamily="2" charset="-78"/>
                        </a:rPr>
                        <a:t>44</a:t>
                      </a:r>
                      <a:endParaRPr lang="en-US" sz="1800" dirty="0">
                        <a:cs typeface="B Koodak" pitchFamily="2" charset="-78"/>
                      </a:endParaRPr>
                    </a:p>
                  </a:txBody>
                  <a:tcPr anchor="ctr"/>
                </a:tc>
                <a:tc>
                  <a:txBody>
                    <a:bodyPr/>
                    <a:lstStyle/>
                    <a:p>
                      <a:pPr algn="ctr" rtl="1"/>
                      <a:r>
                        <a:rPr lang="fa-IR" sz="1800" dirty="0" smtClean="0">
                          <a:cs typeface="B Koodak" pitchFamily="2" charset="-78"/>
                        </a:rPr>
                        <a:t>عمان</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17</a:t>
                      </a:r>
                      <a:endParaRPr lang="en-US" sz="1800" dirty="0">
                        <a:cs typeface="B Koodak" pitchFamily="2" charset="-78"/>
                      </a:endParaRPr>
                    </a:p>
                  </a:txBody>
                  <a:tcPr anchor="ctr"/>
                </a:tc>
                <a:tc>
                  <a:txBody>
                    <a:bodyPr/>
                    <a:lstStyle/>
                    <a:p>
                      <a:pPr algn="ctr" rtl="1"/>
                      <a:r>
                        <a:rPr lang="fa-IR" sz="1800" dirty="0" smtClean="0">
                          <a:cs typeface="B Koodak" pitchFamily="2" charset="-78"/>
                        </a:rPr>
                        <a:t>251</a:t>
                      </a:r>
                      <a:endParaRPr lang="en-US" sz="1800" dirty="0">
                        <a:cs typeface="B Koodak" pitchFamily="2" charset="-78"/>
                      </a:endParaRPr>
                    </a:p>
                  </a:txBody>
                  <a:tcPr anchor="ctr"/>
                </a:tc>
                <a:tc>
                  <a:txBody>
                    <a:bodyPr/>
                    <a:lstStyle/>
                    <a:p>
                      <a:pPr algn="ctr" rtl="1"/>
                      <a:r>
                        <a:rPr lang="fa-IR" sz="1800" dirty="0" smtClean="0">
                          <a:cs typeface="B Koodak" pitchFamily="2" charset="-78"/>
                        </a:rPr>
                        <a:t>42</a:t>
                      </a:r>
                      <a:endParaRPr lang="en-US" sz="1800" dirty="0">
                        <a:cs typeface="B Koodak" pitchFamily="2" charset="-78"/>
                      </a:endParaRPr>
                    </a:p>
                  </a:txBody>
                  <a:tcPr anchor="ctr"/>
                </a:tc>
                <a:tc>
                  <a:txBody>
                    <a:bodyPr/>
                    <a:lstStyle/>
                    <a:p>
                      <a:pPr algn="ctr" rtl="1"/>
                      <a:r>
                        <a:rPr lang="fa-IR" sz="1800" dirty="0" smtClean="0">
                          <a:cs typeface="B Koodak" pitchFamily="2" charset="-78"/>
                        </a:rPr>
                        <a:t>تايوان</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41</a:t>
                      </a:r>
                      <a:endParaRPr lang="en-US" sz="1800" dirty="0">
                        <a:cs typeface="B Koodak" pitchFamily="2" charset="-78"/>
                      </a:endParaRPr>
                    </a:p>
                  </a:txBody>
                  <a:tcPr anchor="ctr"/>
                </a:tc>
                <a:tc>
                  <a:txBody>
                    <a:bodyPr/>
                    <a:lstStyle/>
                    <a:p>
                      <a:pPr algn="ctr" rtl="1"/>
                      <a:r>
                        <a:rPr lang="fa-IR" sz="1800" dirty="0" smtClean="0">
                          <a:cs typeface="B Koodak" pitchFamily="2" charset="-78"/>
                        </a:rPr>
                        <a:t>99</a:t>
                      </a:r>
                      <a:endParaRPr lang="en-US" sz="1800" dirty="0">
                        <a:cs typeface="B Koodak" pitchFamily="2" charset="-78"/>
                      </a:endParaRPr>
                    </a:p>
                  </a:txBody>
                  <a:tcPr anchor="ctr"/>
                </a:tc>
                <a:tc>
                  <a:txBody>
                    <a:bodyPr/>
                    <a:lstStyle/>
                    <a:p>
                      <a:pPr algn="ctr" rtl="1"/>
                      <a:r>
                        <a:rPr lang="fa-IR" sz="1800" dirty="0" smtClean="0">
                          <a:cs typeface="B Koodak" pitchFamily="2" charset="-78"/>
                        </a:rPr>
                        <a:t>41</a:t>
                      </a:r>
                      <a:endParaRPr lang="en-US" sz="1800" dirty="0">
                        <a:cs typeface="B Koodak" pitchFamily="2" charset="-78"/>
                      </a:endParaRPr>
                    </a:p>
                  </a:txBody>
                  <a:tcPr anchor="ctr"/>
                </a:tc>
                <a:tc>
                  <a:txBody>
                    <a:bodyPr/>
                    <a:lstStyle/>
                    <a:p>
                      <a:pPr algn="ctr" rtl="1"/>
                      <a:r>
                        <a:rPr lang="fa-IR" sz="1800" dirty="0" smtClean="0">
                          <a:cs typeface="B Koodak" pitchFamily="2" charset="-78"/>
                        </a:rPr>
                        <a:t>ميانمار</a:t>
                      </a:r>
                      <a:endParaRPr lang="en-US" sz="1800" dirty="0">
                        <a:cs typeface="B Koodak" pitchFamily="2" charset="-78"/>
                      </a:endParaRPr>
                    </a:p>
                  </a:txBody>
                  <a:tcPr anchor="b"/>
                </a:tc>
              </a:tr>
            </a:tbl>
          </a:graphicData>
        </a:graphic>
      </p:graphicFrame>
      <p:sp>
        <p:nvSpPr>
          <p:cNvPr id="5" name="Slide Number Placeholder 4"/>
          <p:cNvSpPr>
            <a:spLocks noGrp="1"/>
          </p:cNvSpPr>
          <p:nvPr>
            <p:ph type="sldNum" sz="quarter" idx="12"/>
          </p:nvPr>
        </p:nvSpPr>
        <p:spPr/>
        <p:txBody>
          <a:bodyPr/>
          <a:lstStyle/>
          <a:p>
            <a:pPr>
              <a:defRPr/>
            </a:pPr>
            <a:fld id="{AFD0C2B4-0C94-483F-B5B1-56418E407D43}" type="slidenum">
              <a:rPr lang="en-US" smtClean="0">
                <a:cs typeface="B Lotus" pitchFamily="2" charset="-78"/>
              </a:rPr>
              <a:pPr>
                <a:defRPr/>
              </a:pPr>
              <a:t>27</a:t>
            </a:fld>
            <a:endParaRPr lang="en-US" dirty="0">
              <a:cs typeface="B Lotus" pitchFamily="2" charset="-78"/>
            </a:endParaRPr>
          </a:p>
        </p:txBody>
      </p:sp>
      <p:sp>
        <p:nvSpPr>
          <p:cNvPr id="6" name="Footer Placeholder 5"/>
          <p:cNvSpPr>
            <a:spLocks noGrp="1"/>
          </p:cNvSpPr>
          <p:nvPr>
            <p:ph type="ftr" sz="quarter" idx="11"/>
          </p:nvPr>
        </p:nvSpPr>
        <p:spPr/>
        <p:txBody>
          <a:bodyPr/>
          <a:lstStyle/>
          <a:p>
            <a:pPr>
              <a:defRPr/>
            </a:pPr>
            <a:r>
              <a:rPr lang="fa-IR" dirty="0">
                <a:cs typeface="B Lotus" pitchFamily="2" charset="-78"/>
              </a:rPr>
              <a:t>اداره كل گمرك اصفهان</a:t>
            </a:r>
            <a:endParaRPr lang="en-US" dirty="0">
              <a:cs typeface="B Lotus" pitchFamily="2" charset="-78"/>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715962"/>
          </a:xfrm>
        </p:spPr>
        <p:txBody>
          <a:bodyPr/>
          <a:lstStyle/>
          <a:p>
            <a:pPr rtl="1" eaLnBrk="1" hangingPunct="1"/>
            <a:r>
              <a:rPr lang="en-US" sz="2200" dirty="0" smtClean="0">
                <a:cs typeface="B Jadid" pitchFamily="2" charset="-78"/>
              </a:rPr>
              <a:t> </a:t>
            </a:r>
            <a:r>
              <a:rPr lang="fa-IR" sz="2200" dirty="0" smtClean="0">
                <a:cs typeface="B Jadid" pitchFamily="2" charset="-78"/>
              </a:rPr>
              <a:t> كشورهاي مشترك صادراتي استان و كشور به ترتيب سهم استان از کشور </a:t>
            </a:r>
            <a:endParaRPr lang="en-US" sz="2200" dirty="0" smtClean="0">
              <a:cs typeface="B Jadid"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5995622"/>
              </p:ext>
            </p:extLst>
          </p:nvPr>
        </p:nvGraphicFramePr>
        <p:xfrm>
          <a:off x="457200" y="838198"/>
          <a:ext cx="8153399" cy="5410207"/>
        </p:xfrm>
        <a:graphic>
          <a:graphicData uri="http://schemas.openxmlformats.org/drawingml/2006/table">
            <a:tbl>
              <a:tblPr firstRow="1" bandRow="1">
                <a:tableStyleId>{85BE263C-DBD7-4A20-BB59-AAB30ACAA65A}</a:tableStyleId>
              </a:tblPr>
              <a:tblGrid>
                <a:gridCol w="1447800"/>
                <a:gridCol w="1905000"/>
                <a:gridCol w="2209800"/>
                <a:gridCol w="2590799"/>
              </a:tblGrid>
              <a:tr h="726202">
                <a:tc>
                  <a:txBody>
                    <a:bodyPr/>
                    <a:lstStyle/>
                    <a:p>
                      <a:pPr algn="ctr" rtl="1"/>
                      <a:r>
                        <a:rPr lang="fa-IR" sz="1800" dirty="0" smtClean="0">
                          <a:cs typeface="B Koodak" pitchFamily="2" charset="-78"/>
                        </a:rPr>
                        <a:t>سهم استان از صادرات كشور</a:t>
                      </a:r>
                      <a:endParaRPr lang="en-US" sz="1800" dirty="0">
                        <a:cs typeface="B Koodak" pitchFamily="2" charset="-78"/>
                      </a:endParaRPr>
                    </a:p>
                  </a:txBody>
                  <a:tcPr anchor="ctr"/>
                </a:tc>
                <a:tc>
                  <a:txBody>
                    <a:bodyPr/>
                    <a:lstStyle/>
                    <a:p>
                      <a:pPr algn="ctr" rtl="1"/>
                      <a:r>
                        <a:rPr lang="fa-IR" sz="1800" dirty="0" smtClean="0">
                          <a:cs typeface="B Koodak" pitchFamily="2" charset="-78"/>
                        </a:rPr>
                        <a:t>صادرات كشور</a:t>
                      </a:r>
                    </a:p>
                    <a:p>
                      <a:pPr algn="ctr" rtl="1"/>
                      <a:r>
                        <a:rPr lang="fa-IR" sz="1800" dirty="0" smtClean="0">
                          <a:cs typeface="B Koodak" pitchFamily="2" charset="-78"/>
                        </a:rPr>
                        <a:t>(ميليون</a:t>
                      </a:r>
                      <a:r>
                        <a:rPr lang="fa-IR" sz="1800" baseline="0" dirty="0" smtClean="0">
                          <a:cs typeface="B Koodak" pitchFamily="2" charset="-78"/>
                        </a:rPr>
                        <a:t> دلار)</a:t>
                      </a:r>
                      <a:endParaRPr lang="en-US" sz="1800" dirty="0">
                        <a:cs typeface="B Koodak" pitchFamily="2" charset="-78"/>
                      </a:endParaRPr>
                    </a:p>
                  </a:txBody>
                  <a:tcPr anchor="ctr"/>
                </a:tc>
                <a:tc>
                  <a:txBody>
                    <a:bodyPr/>
                    <a:lstStyle/>
                    <a:p>
                      <a:pPr algn="ctr" rtl="1"/>
                      <a:r>
                        <a:rPr lang="fa-IR" sz="1800" dirty="0" smtClean="0">
                          <a:cs typeface="B Koodak" pitchFamily="2" charset="-78"/>
                        </a:rPr>
                        <a:t>صادرات استان</a:t>
                      </a:r>
                    </a:p>
                    <a:p>
                      <a:pPr algn="ctr" rtl="1"/>
                      <a:r>
                        <a:rPr lang="fa-IR" sz="1800" dirty="0" smtClean="0">
                          <a:cs typeface="B Koodak" pitchFamily="2" charset="-78"/>
                        </a:rPr>
                        <a:t>(ميليون دلار)</a:t>
                      </a:r>
                      <a:endParaRPr lang="en-US" sz="1800" dirty="0">
                        <a:cs typeface="B Koodak" pitchFamily="2" charset="-78"/>
                      </a:endParaRPr>
                    </a:p>
                  </a:txBody>
                  <a:tcPr anchor="ctr"/>
                </a:tc>
                <a:tc>
                  <a:txBody>
                    <a:bodyPr/>
                    <a:lstStyle/>
                    <a:p>
                      <a:pPr algn="ctr" rtl="1"/>
                      <a:r>
                        <a:rPr lang="fa-IR" sz="1800" dirty="0" smtClean="0">
                          <a:cs typeface="B Koodak" pitchFamily="2" charset="-78"/>
                        </a:rPr>
                        <a:t>كشور</a:t>
                      </a:r>
                      <a:endParaRPr lang="en-US" sz="1800" dirty="0">
                        <a:cs typeface="B Koodak" pitchFamily="2" charset="-78"/>
                      </a:endParaRPr>
                    </a:p>
                  </a:txBody>
                  <a:tcPr anchor="ctr"/>
                </a:tc>
              </a:tr>
              <a:tr h="499266">
                <a:tc>
                  <a:txBody>
                    <a:bodyPr/>
                    <a:lstStyle/>
                    <a:p>
                      <a:pPr algn="ctr" rtl="1"/>
                      <a:r>
                        <a:rPr lang="fa-IR" sz="1800" dirty="0" smtClean="0">
                          <a:cs typeface="B Koodak" pitchFamily="2" charset="-78"/>
                        </a:rPr>
                        <a:t>91</a:t>
                      </a:r>
                      <a:endParaRPr lang="en-US" sz="1800" dirty="0">
                        <a:cs typeface="B Koodak" pitchFamily="2" charset="-78"/>
                      </a:endParaRPr>
                    </a:p>
                  </a:txBody>
                  <a:tcPr anchor="ctr"/>
                </a:tc>
                <a:tc>
                  <a:txBody>
                    <a:bodyPr/>
                    <a:lstStyle/>
                    <a:p>
                      <a:pPr algn="ctr" rtl="1"/>
                      <a:r>
                        <a:rPr lang="fa-IR" sz="1800" dirty="0" smtClean="0">
                          <a:cs typeface="B Koodak" pitchFamily="2" charset="-78"/>
                        </a:rPr>
                        <a:t>2/5</a:t>
                      </a:r>
                      <a:endParaRPr lang="en-US" sz="1800" dirty="0">
                        <a:cs typeface="B Koodak" pitchFamily="2" charset="-78"/>
                      </a:endParaRPr>
                    </a:p>
                  </a:txBody>
                  <a:tcPr anchor="ctr"/>
                </a:tc>
                <a:tc>
                  <a:txBody>
                    <a:bodyPr/>
                    <a:lstStyle/>
                    <a:p>
                      <a:pPr algn="ctr" rtl="1"/>
                      <a:r>
                        <a:rPr lang="fa-IR" sz="1800" dirty="0" smtClean="0">
                          <a:cs typeface="B Koodak" pitchFamily="2" charset="-78"/>
                        </a:rPr>
                        <a:t>2/3</a:t>
                      </a:r>
                      <a:endParaRPr lang="en-US" sz="1800" dirty="0">
                        <a:cs typeface="B Koodak" pitchFamily="2" charset="-78"/>
                      </a:endParaRPr>
                    </a:p>
                  </a:txBody>
                  <a:tcPr anchor="ctr"/>
                </a:tc>
                <a:tc>
                  <a:txBody>
                    <a:bodyPr/>
                    <a:lstStyle/>
                    <a:p>
                      <a:pPr algn="ctr" rtl="1"/>
                      <a:r>
                        <a:rPr lang="fa-IR" sz="1800" dirty="0" smtClean="0">
                          <a:cs typeface="B Koodak" pitchFamily="2" charset="-78"/>
                        </a:rPr>
                        <a:t>برونئی</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78</a:t>
                      </a:r>
                      <a:endParaRPr lang="en-US" sz="1800" dirty="0">
                        <a:cs typeface="B Koodak" pitchFamily="2" charset="-78"/>
                      </a:endParaRPr>
                    </a:p>
                  </a:txBody>
                  <a:tcPr anchor="ctr"/>
                </a:tc>
                <a:tc>
                  <a:txBody>
                    <a:bodyPr/>
                    <a:lstStyle/>
                    <a:p>
                      <a:pPr algn="ctr" rtl="1"/>
                      <a:r>
                        <a:rPr lang="fa-IR" sz="1800" dirty="0" smtClean="0">
                          <a:cs typeface="B Koodak" pitchFamily="2" charset="-78"/>
                        </a:rPr>
                        <a:t>3</a:t>
                      </a:r>
                      <a:endParaRPr lang="en-US" sz="1800" dirty="0">
                        <a:cs typeface="B Koodak" pitchFamily="2" charset="-78"/>
                      </a:endParaRPr>
                    </a:p>
                  </a:txBody>
                  <a:tcPr anchor="ctr"/>
                </a:tc>
                <a:tc>
                  <a:txBody>
                    <a:bodyPr/>
                    <a:lstStyle/>
                    <a:p>
                      <a:pPr algn="ctr" rtl="1"/>
                      <a:r>
                        <a:rPr lang="fa-IR" sz="1800" dirty="0" smtClean="0">
                          <a:cs typeface="B Koodak" pitchFamily="2" charset="-78"/>
                        </a:rPr>
                        <a:t>2/5</a:t>
                      </a:r>
                      <a:endParaRPr lang="en-US" sz="1800" dirty="0">
                        <a:cs typeface="B Koodak" pitchFamily="2" charset="-78"/>
                      </a:endParaRPr>
                    </a:p>
                  </a:txBody>
                  <a:tcPr anchor="ctr"/>
                </a:tc>
                <a:tc>
                  <a:txBody>
                    <a:bodyPr/>
                    <a:lstStyle/>
                    <a:p>
                      <a:pPr algn="ctr" rtl="1"/>
                      <a:r>
                        <a:rPr lang="fa-IR" sz="1800" dirty="0" smtClean="0">
                          <a:cs typeface="B Koodak" pitchFamily="2" charset="-78"/>
                        </a:rPr>
                        <a:t>آنگولا</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73</a:t>
                      </a:r>
                      <a:endParaRPr lang="en-US" sz="1800" dirty="0">
                        <a:cs typeface="B Koodak" pitchFamily="2" charset="-78"/>
                      </a:endParaRPr>
                    </a:p>
                  </a:txBody>
                  <a:tcPr anchor="ctr"/>
                </a:tc>
                <a:tc>
                  <a:txBody>
                    <a:bodyPr/>
                    <a:lstStyle/>
                    <a:p>
                      <a:pPr algn="ctr" rtl="1"/>
                      <a:r>
                        <a:rPr lang="fa-IR" sz="1800" dirty="0" smtClean="0">
                          <a:cs typeface="B Koodak" pitchFamily="2" charset="-78"/>
                        </a:rPr>
                        <a:t>21</a:t>
                      </a:r>
                      <a:endParaRPr lang="en-US" sz="1800" dirty="0">
                        <a:cs typeface="B Koodak" pitchFamily="2" charset="-78"/>
                      </a:endParaRPr>
                    </a:p>
                  </a:txBody>
                  <a:tcPr anchor="ctr"/>
                </a:tc>
                <a:tc>
                  <a:txBody>
                    <a:bodyPr/>
                    <a:lstStyle/>
                    <a:p>
                      <a:pPr algn="ctr" rtl="1"/>
                      <a:r>
                        <a:rPr lang="fa-IR" sz="1800" dirty="0" smtClean="0">
                          <a:cs typeface="B Koodak" pitchFamily="2" charset="-78"/>
                        </a:rPr>
                        <a:t>15</a:t>
                      </a:r>
                      <a:endParaRPr lang="en-US" sz="1800" dirty="0">
                        <a:cs typeface="B Koodak" pitchFamily="2" charset="-78"/>
                      </a:endParaRPr>
                    </a:p>
                  </a:txBody>
                  <a:tcPr anchor="ctr"/>
                </a:tc>
                <a:tc>
                  <a:txBody>
                    <a:bodyPr/>
                    <a:lstStyle/>
                    <a:p>
                      <a:pPr algn="ctr" rtl="1"/>
                      <a:r>
                        <a:rPr lang="fa-IR" sz="1800" dirty="0" smtClean="0">
                          <a:cs typeface="B Koodak" pitchFamily="2" charset="-78"/>
                        </a:rPr>
                        <a:t>پرتغال</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65</a:t>
                      </a:r>
                      <a:endParaRPr lang="en-US" sz="1800" dirty="0">
                        <a:cs typeface="B Koodak" pitchFamily="2" charset="-78"/>
                      </a:endParaRPr>
                    </a:p>
                  </a:txBody>
                  <a:tcPr anchor="ctr"/>
                </a:tc>
                <a:tc>
                  <a:txBody>
                    <a:bodyPr/>
                    <a:lstStyle/>
                    <a:p>
                      <a:pPr algn="ctr" rtl="1"/>
                      <a:r>
                        <a:rPr lang="fa-IR" sz="1800" dirty="0" smtClean="0">
                          <a:cs typeface="B Koodak" pitchFamily="2" charset="-78"/>
                        </a:rPr>
                        <a:t>3</a:t>
                      </a:r>
                      <a:endParaRPr lang="en-US" sz="1800" dirty="0">
                        <a:cs typeface="B Koodak" pitchFamily="2" charset="-78"/>
                      </a:endParaRPr>
                    </a:p>
                  </a:txBody>
                  <a:tcPr anchor="ctr"/>
                </a:tc>
                <a:tc>
                  <a:txBody>
                    <a:bodyPr/>
                    <a:lstStyle/>
                    <a:p>
                      <a:pPr algn="ctr" rtl="1"/>
                      <a:r>
                        <a:rPr lang="fa-IR" sz="1800" dirty="0" smtClean="0">
                          <a:cs typeface="B Koodak" pitchFamily="2" charset="-78"/>
                        </a:rPr>
                        <a:t>2</a:t>
                      </a:r>
                      <a:endParaRPr lang="en-US" sz="1800" dirty="0">
                        <a:cs typeface="B Koodak" pitchFamily="2" charset="-78"/>
                      </a:endParaRPr>
                    </a:p>
                  </a:txBody>
                  <a:tcPr anchor="ctr"/>
                </a:tc>
                <a:tc>
                  <a:txBody>
                    <a:bodyPr/>
                    <a:lstStyle/>
                    <a:p>
                      <a:pPr algn="ctr" rtl="1"/>
                      <a:r>
                        <a:rPr lang="fa-IR" sz="1800" dirty="0" smtClean="0">
                          <a:cs typeface="B Koodak" pitchFamily="2" charset="-78"/>
                        </a:rPr>
                        <a:t>اوگاندا</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48</a:t>
                      </a:r>
                      <a:endParaRPr lang="en-US" sz="1800" dirty="0">
                        <a:cs typeface="B Koodak" pitchFamily="2" charset="-78"/>
                      </a:endParaRPr>
                    </a:p>
                  </a:txBody>
                  <a:tcPr anchor="ctr"/>
                </a:tc>
                <a:tc>
                  <a:txBody>
                    <a:bodyPr/>
                    <a:lstStyle/>
                    <a:p>
                      <a:pPr algn="ctr" rtl="1"/>
                      <a:r>
                        <a:rPr lang="fa-IR" sz="1800" dirty="0" smtClean="0">
                          <a:cs typeface="B Koodak" pitchFamily="2" charset="-78"/>
                        </a:rPr>
                        <a:t>7</a:t>
                      </a:r>
                      <a:endParaRPr lang="en-US" sz="1800" dirty="0">
                        <a:cs typeface="B Koodak" pitchFamily="2" charset="-78"/>
                      </a:endParaRPr>
                    </a:p>
                  </a:txBody>
                  <a:tcPr anchor="ctr"/>
                </a:tc>
                <a:tc>
                  <a:txBody>
                    <a:bodyPr/>
                    <a:lstStyle/>
                    <a:p>
                      <a:pPr algn="ctr" rtl="1"/>
                      <a:r>
                        <a:rPr lang="fa-IR" sz="1800" dirty="0" smtClean="0">
                          <a:cs typeface="B Koodak" pitchFamily="2" charset="-78"/>
                        </a:rPr>
                        <a:t>3/5</a:t>
                      </a:r>
                      <a:endParaRPr lang="en-US" sz="1800" dirty="0">
                        <a:cs typeface="B Koodak" pitchFamily="2" charset="-78"/>
                      </a:endParaRPr>
                    </a:p>
                  </a:txBody>
                  <a:tcPr anchor="ctr"/>
                </a:tc>
                <a:tc>
                  <a:txBody>
                    <a:bodyPr/>
                    <a:lstStyle/>
                    <a:p>
                      <a:pPr algn="ctr" rtl="1"/>
                      <a:r>
                        <a:rPr lang="fa-IR" sz="1800" dirty="0" smtClean="0">
                          <a:cs typeface="B Koodak" pitchFamily="2" charset="-78"/>
                        </a:rPr>
                        <a:t>كامرون</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48</a:t>
                      </a:r>
                      <a:endParaRPr lang="en-US" sz="1800" dirty="0">
                        <a:cs typeface="B Koodak" pitchFamily="2" charset="-78"/>
                      </a:endParaRPr>
                    </a:p>
                  </a:txBody>
                  <a:tcPr anchor="ctr"/>
                </a:tc>
                <a:tc>
                  <a:txBody>
                    <a:bodyPr/>
                    <a:lstStyle/>
                    <a:p>
                      <a:pPr algn="ctr" rtl="1"/>
                      <a:r>
                        <a:rPr lang="fa-IR" sz="1800" dirty="0" smtClean="0">
                          <a:cs typeface="B Koodak" pitchFamily="2" charset="-78"/>
                        </a:rPr>
                        <a:t>48</a:t>
                      </a:r>
                      <a:endParaRPr lang="en-US" sz="1800" dirty="0">
                        <a:cs typeface="B Koodak" pitchFamily="2" charset="-78"/>
                      </a:endParaRPr>
                    </a:p>
                  </a:txBody>
                  <a:tcPr anchor="ctr"/>
                </a:tc>
                <a:tc>
                  <a:txBody>
                    <a:bodyPr/>
                    <a:lstStyle/>
                    <a:p>
                      <a:pPr algn="ctr" rtl="1"/>
                      <a:r>
                        <a:rPr lang="fa-IR" sz="1800" dirty="0" smtClean="0">
                          <a:cs typeface="B Koodak" pitchFamily="2" charset="-78"/>
                        </a:rPr>
                        <a:t>23</a:t>
                      </a:r>
                      <a:endParaRPr lang="en-US" sz="1800" dirty="0">
                        <a:cs typeface="B Koodak" pitchFamily="2" charset="-78"/>
                      </a:endParaRPr>
                    </a:p>
                  </a:txBody>
                  <a:tcPr anchor="ctr"/>
                </a:tc>
                <a:tc>
                  <a:txBody>
                    <a:bodyPr/>
                    <a:lstStyle/>
                    <a:p>
                      <a:pPr algn="ctr" rtl="1"/>
                      <a:r>
                        <a:rPr lang="fa-IR" sz="1800" dirty="0" smtClean="0">
                          <a:cs typeface="B Koodak" pitchFamily="2" charset="-78"/>
                        </a:rPr>
                        <a:t>كنيا</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45</a:t>
                      </a:r>
                      <a:endParaRPr lang="en-US" sz="1800" dirty="0">
                        <a:cs typeface="B Koodak" pitchFamily="2" charset="-78"/>
                      </a:endParaRPr>
                    </a:p>
                  </a:txBody>
                  <a:tcPr anchor="ctr"/>
                </a:tc>
                <a:tc>
                  <a:txBody>
                    <a:bodyPr/>
                    <a:lstStyle/>
                    <a:p>
                      <a:pPr algn="ctr" rtl="1"/>
                      <a:r>
                        <a:rPr lang="fa-IR" sz="1800" dirty="0" smtClean="0">
                          <a:cs typeface="B Koodak" pitchFamily="2" charset="-78"/>
                        </a:rPr>
                        <a:t>12/3</a:t>
                      </a:r>
                      <a:endParaRPr lang="en-US" sz="1800" dirty="0">
                        <a:cs typeface="B Koodak" pitchFamily="2" charset="-78"/>
                      </a:endParaRPr>
                    </a:p>
                  </a:txBody>
                  <a:tcPr anchor="ctr"/>
                </a:tc>
                <a:tc>
                  <a:txBody>
                    <a:bodyPr/>
                    <a:lstStyle/>
                    <a:p>
                      <a:pPr algn="ctr" rtl="1"/>
                      <a:r>
                        <a:rPr lang="fa-IR" sz="1800" dirty="0" smtClean="0">
                          <a:cs typeface="B Koodak" pitchFamily="2" charset="-78"/>
                        </a:rPr>
                        <a:t>5/5</a:t>
                      </a:r>
                      <a:endParaRPr lang="en-US" sz="1800" dirty="0">
                        <a:cs typeface="B Koodak" pitchFamily="2" charset="-78"/>
                      </a:endParaRPr>
                    </a:p>
                  </a:txBody>
                  <a:tcPr anchor="ctr"/>
                </a:tc>
                <a:tc>
                  <a:txBody>
                    <a:bodyPr/>
                    <a:lstStyle/>
                    <a:p>
                      <a:pPr algn="ctr" rtl="1"/>
                      <a:r>
                        <a:rPr lang="fa-IR" sz="1800" dirty="0" smtClean="0">
                          <a:cs typeface="B Koodak" pitchFamily="2" charset="-78"/>
                        </a:rPr>
                        <a:t>كنگو</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44</a:t>
                      </a:r>
                      <a:endParaRPr lang="en-US" sz="1800" dirty="0">
                        <a:cs typeface="B Koodak" pitchFamily="2" charset="-78"/>
                      </a:endParaRPr>
                    </a:p>
                  </a:txBody>
                  <a:tcPr anchor="ctr"/>
                </a:tc>
                <a:tc>
                  <a:txBody>
                    <a:bodyPr/>
                    <a:lstStyle/>
                    <a:p>
                      <a:pPr algn="ctr" rtl="1"/>
                      <a:r>
                        <a:rPr lang="fa-IR" sz="1800" dirty="0" smtClean="0">
                          <a:cs typeface="B Koodak" pitchFamily="2" charset="-78"/>
                        </a:rPr>
                        <a:t>19</a:t>
                      </a:r>
                      <a:endParaRPr lang="en-US" sz="1800" dirty="0">
                        <a:cs typeface="B Koodak" pitchFamily="2" charset="-78"/>
                      </a:endParaRPr>
                    </a:p>
                  </a:txBody>
                  <a:tcPr anchor="ctr"/>
                </a:tc>
                <a:tc>
                  <a:txBody>
                    <a:bodyPr/>
                    <a:lstStyle/>
                    <a:p>
                      <a:pPr algn="ctr" rtl="1"/>
                      <a:r>
                        <a:rPr lang="fa-IR" sz="1800" dirty="0" smtClean="0">
                          <a:cs typeface="B Koodak" pitchFamily="2" charset="-78"/>
                        </a:rPr>
                        <a:t>8</a:t>
                      </a:r>
                      <a:endParaRPr lang="en-US" sz="1800" dirty="0">
                        <a:cs typeface="B Koodak" pitchFamily="2" charset="-78"/>
                      </a:endParaRPr>
                    </a:p>
                  </a:txBody>
                  <a:tcPr anchor="ctr"/>
                </a:tc>
                <a:tc>
                  <a:txBody>
                    <a:bodyPr/>
                    <a:lstStyle/>
                    <a:p>
                      <a:pPr algn="ctr" rtl="1"/>
                      <a:r>
                        <a:rPr lang="fa-IR" sz="1800" dirty="0" smtClean="0">
                          <a:cs typeface="B Koodak" pitchFamily="2" charset="-78"/>
                        </a:rPr>
                        <a:t>جيبوتي</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42</a:t>
                      </a:r>
                      <a:endParaRPr lang="en-US" sz="1800" dirty="0">
                        <a:cs typeface="B Koodak" pitchFamily="2" charset="-78"/>
                      </a:endParaRPr>
                    </a:p>
                  </a:txBody>
                  <a:tcPr anchor="ctr"/>
                </a:tc>
                <a:tc>
                  <a:txBody>
                    <a:bodyPr/>
                    <a:lstStyle/>
                    <a:p>
                      <a:pPr algn="ctr" rtl="1"/>
                      <a:r>
                        <a:rPr lang="fa-IR" sz="1800" dirty="0" smtClean="0">
                          <a:cs typeface="B Koodak" pitchFamily="2" charset="-78"/>
                        </a:rPr>
                        <a:t>50</a:t>
                      </a:r>
                      <a:endParaRPr lang="en-US" sz="1800" dirty="0">
                        <a:cs typeface="B Koodak" pitchFamily="2" charset="-78"/>
                      </a:endParaRPr>
                    </a:p>
                  </a:txBody>
                  <a:tcPr anchor="ctr"/>
                </a:tc>
                <a:tc>
                  <a:txBody>
                    <a:bodyPr/>
                    <a:lstStyle/>
                    <a:p>
                      <a:pPr algn="ctr" rtl="1"/>
                      <a:r>
                        <a:rPr lang="fa-IR" sz="1800" dirty="0" smtClean="0">
                          <a:cs typeface="B Koodak" pitchFamily="2" charset="-78"/>
                        </a:rPr>
                        <a:t>21</a:t>
                      </a:r>
                      <a:endParaRPr lang="en-US" sz="1800" dirty="0">
                        <a:cs typeface="B Koodak" pitchFamily="2" charset="-78"/>
                      </a:endParaRPr>
                    </a:p>
                  </a:txBody>
                  <a:tcPr anchor="ctr"/>
                </a:tc>
                <a:tc>
                  <a:txBody>
                    <a:bodyPr/>
                    <a:lstStyle/>
                    <a:p>
                      <a:pPr algn="ctr" rtl="1"/>
                      <a:r>
                        <a:rPr lang="fa-IR" sz="1800" dirty="0" smtClean="0">
                          <a:cs typeface="B Koodak" pitchFamily="2" charset="-78"/>
                        </a:rPr>
                        <a:t>بلژيك</a:t>
                      </a:r>
                      <a:endParaRPr lang="en-US" sz="1800" dirty="0">
                        <a:cs typeface="B Koodak" pitchFamily="2" charset="-78"/>
                      </a:endParaRPr>
                    </a:p>
                  </a:txBody>
                  <a:tcPr anchor="b"/>
                </a:tc>
              </a:tr>
              <a:tr h="464971">
                <a:tc>
                  <a:txBody>
                    <a:bodyPr/>
                    <a:lstStyle/>
                    <a:p>
                      <a:pPr algn="ctr" rtl="1"/>
                      <a:r>
                        <a:rPr lang="fa-IR" sz="1800" dirty="0" smtClean="0">
                          <a:cs typeface="B Koodak" pitchFamily="2" charset="-78"/>
                        </a:rPr>
                        <a:t>41</a:t>
                      </a:r>
                      <a:endParaRPr lang="en-US" sz="1800" dirty="0">
                        <a:cs typeface="B Koodak" pitchFamily="2" charset="-78"/>
                      </a:endParaRPr>
                    </a:p>
                  </a:txBody>
                  <a:tcPr anchor="ctr"/>
                </a:tc>
                <a:tc>
                  <a:txBody>
                    <a:bodyPr/>
                    <a:lstStyle/>
                    <a:p>
                      <a:pPr algn="ctr" rtl="1"/>
                      <a:r>
                        <a:rPr lang="fa-IR" sz="1800" dirty="0" smtClean="0">
                          <a:cs typeface="B Koodak" pitchFamily="2" charset="-78"/>
                        </a:rPr>
                        <a:t>99</a:t>
                      </a:r>
                      <a:endParaRPr lang="en-US" sz="1800" dirty="0">
                        <a:cs typeface="B Koodak" pitchFamily="2" charset="-78"/>
                      </a:endParaRPr>
                    </a:p>
                  </a:txBody>
                  <a:tcPr anchor="ctr"/>
                </a:tc>
                <a:tc>
                  <a:txBody>
                    <a:bodyPr/>
                    <a:lstStyle/>
                    <a:p>
                      <a:pPr algn="ctr" rtl="1"/>
                      <a:r>
                        <a:rPr lang="fa-IR" sz="1800" dirty="0" smtClean="0">
                          <a:cs typeface="B Koodak" pitchFamily="2" charset="-78"/>
                        </a:rPr>
                        <a:t>41</a:t>
                      </a:r>
                      <a:endParaRPr lang="en-US" sz="1800" dirty="0">
                        <a:cs typeface="B Koodak" pitchFamily="2" charset="-78"/>
                      </a:endParaRPr>
                    </a:p>
                  </a:txBody>
                  <a:tcPr anchor="ctr"/>
                </a:tc>
                <a:tc>
                  <a:txBody>
                    <a:bodyPr/>
                    <a:lstStyle/>
                    <a:p>
                      <a:pPr algn="ctr" rtl="1"/>
                      <a:r>
                        <a:rPr lang="fa-IR" sz="1800" dirty="0" smtClean="0">
                          <a:cs typeface="B Koodak" pitchFamily="2" charset="-78"/>
                        </a:rPr>
                        <a:t>ميانمار</a:t>
                      </a:r>
                      <a:endParaRPr lang="en-US" sz="1800" dirty="0">
                        <a:cs typeface="B Koodak" pitchFamily="2" charset="-78"/>
                      </a:endParaRPr>
                    </a:p>
                  </a:txBody>
                  <a:tcPr anchor="b"/>
                </a:tc>
              </a:tr>
            </a:tbl>
          </a:graphicData>
        </a:graphic>
      </p:graphicFrame>
      <p:sp>
        <p:nvSpPr>
          <p:cNvPr id="5" name="Slide Number Placeholder 4"/>
          <p:cNvSpPr>
            <a:spLocks noGrp="1"/>
          </p:cNvSpPr>
          <p:nvPr>
            <p:ph type="sldNum" sz="quarter" idx="12"/>
          </p:nvPr>
        </p:nvSpPr>
        <p:spPr/>
        <p:txBody>
          <a:bodyPr/>
          <a:lstStyle/>
          <a:p>
            <a:pPr>
              <a:defRPr/>
            </a:pPr>
            <a:fld id="{AFD0C2B4-0C94-483F-B5B1-56418E407D43}" type="slidenum">
              <a:rPr lang="en-US" smtClean="0">
                <a:cs typeface="B Lotus" pitchFamily="2" charset="-78"/>
              </a:rPr>
              <a:pPr>
                <a:defRPr/>
              </a:pPr>
              <a:t>28</a:t>
            </a:fld>
            <a:endParaRPr lang="en-US" dirty="0">
              <a:cs typeface="B Lotus" pitchFamily="2" charset="-78"/>
            </a:endParaRPr>
          </a:p>
        </p:txBody>
      </p:sp>
      <p:sp>
        <p:nvSpPr>
          <p:cNvPr id="6" name="Footer Placeholder 5"/>
          <p:cNvSpPr>
            <a:spLocks noGrp="1"/>
          </p:cNvSpPr>
          <p:nvPr>
            <p:ph type="ftr" sz="quarter" idx="11"/>
          </p:nvPr>
        </p:nvSpPr>
        <p:spPr/>
        <p:txBody>
          <a:bodyPr/>
          <a:lstStyle/>
          <a:p>
            <a:pPr>
              <a:defRPr/>
            </a:pPr>
            <a:r>
              <a:rPr lang="fa-IR" dirty="0">
                <a:cs typeface="B Lotus" pitchFamily="2" charset="-78"/>
              </a:rPr>
              <a:t>اداره كل گمرك اصفهان</a:t>
            </a:r>
            <a:endParaRPr lang="en-US" dirty="0">
              <a:cs typeface="B Lotus" pitchFamily="2" charset="-78"/>
            </a:endParaRPr>
          </a:p>
        </p:txBody>
      </p:sp>
    </p:spTree>
    <p:extLst>
      <p:ext uri="{BB962C8B-B14F-4D97-AF65-F5344CB8AC3E}">
        <p14:creationId xmlns:p14="http://schemas.microsoft.com/office/powerpoint/2010/main" val="1873956903"/>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rtl="1" eaLnBrk="1" fontAlgn="auto" hangingPunct="1">
              <a:spcAft>
                <a:spcPts val="0"/>
              </a:spcAft>
              <a:defRPr/>
            </a:pPr>
            <a:r>
              <a:rPr lang="fa-IR" dirty="0" smtClean="0">
                <a:cs typeface="B Jadid" pitchFamily="2" charset="-78"/>
              </a:rPr>
              <a:t>حجم مبادلات گروه گمركات كشور</a:t>
            </a:r>
            <a:endParaRPr lang="en-US" dirty="0" smtClean="0">
              <a:cs typeface="B Jadid" pitchFamily="2" charset="-78"/>
            </a:endParaRPr>
          </a:p>
        </p:txBody>
      </p:sp>
      <p:graphicFrame>
        <p:nvGraphicFramePr>
          <p:cNvPr id="4" name="Content Placeholder 3"/>
          <p:cNvGraphicFramePr>
            <a:graphicFrameLocks noGrp="1"/>
          </p:cNvGraphicFramePr>
          <p:nvPr>
            <p:ph idx="1"/>
          </p:nvPr>
        </p:nvGraphicFramePr>
        <p:xfrm>
          <a:off x="457200" y="1066800"/>
          <a:ext cx="8229601" cy="5181598"/>
        </p:xfrm>
        <a:graphic>
          <a:graphicData uri="http://schemas.openxmlformats.org/drawingml/2006/table">
            <a:tbl>
              <a:tblPr firstRow="1" bandRow="1">
                <a:tableStyleId>{85BE263C-DBD7-4A20-BB59-AAB30ACAA65A}</a:tableStyleId>
              </a:tblPr>
              <a:tblGrid>
                <a:gridCol w="982639"/>
                <a:gridCol w="1455761"/>
                <a:gridCol w="1524000"/>
                <a:gridCol w="1828800"/>
                <a:gridCol w="1676400"/>
                <a:gridCol w="762001"/>
              </a:tblGrid>
              <a:tr h="771728">
                <a:tc>
                  <a:txBody>
                    <a:bodyPr/>
                    <a:lstStyle/>
                    <a:p>
                      <a:pPr algn="ctr" rtl="1"/>
                      <a:r>
                        <a:rPr lang="fa-IR" b="0" dirty="0" smtClean="0">
                          <a:cs typeface="B Yekan" pitchFamily="2" charset="-78"/>
                        </a:rPr>
                        <a:t>سهم  از مبادلات</a:t>
                      </a:r>
                      <a:endParaRPr lang="en-US" b="0" dirty="0">
                        <a:cs typeface="B Yekan" pitchFamily="2" charset="-78"/>
                      </a:endParaRPr>
                    </a:p>
                  </a:txBody>
                  <a:tcPr anchor="ctr"/>
                </a:tc>
                <a:tc>
                  <a:txBody>
                    <a:bodyPr/>
                    <a:lstStyle/>
                    <a:p>
                      <a:pPr algn="ctr" rtl="1"/>
                      <a:r>
                        <a:rPr lang="fa-IR" b="0" dirty="0" smtClean="0">
                          <a:cs typeface="B Yekan" pitchFamily="2" charset="-78"/>
                        </a:rPr>
                        <a:t>حجم مبادله</a:t>
                      </a:r>
                    </a:p>
                    <a:p>
                      <a:pPr algn="ctr" rtl="1"/>
                      <a:r>
                        <a:rPr lang="fa-IR" b="0" dirty="0" smtClean="0">
                          <a:cs typeface="B Yekan" pitchFamily="2" charset="-78"/>
                        </a:rPr>
                        <a:t>(ميليون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واردات </a:t>
                      </a:r>
                    </a:p>
                    <a:p>
                      <a:pPr algn="ctr" rtl="1"/>
                      <a:r>
                        <a:rPr lang="fa-IR" b="0" dirty="0" smtClean="0">
                          <a:cs typeface="B Yekan" pitchFamily="2" charset="-78"/>
                        </a:rPr>
                        <a:t>(ميليون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صادرات</a:t>
                      </a:r>
                    </a:p>
                    <a:p>
                      <a:pPr algn="ctr" rtl="1"/>
                      <a:r>
                        <a:rPr lang="fa-IR" b="0" dirty="0" smtClean="0">
                          <a:cs typeface="B Yekan" pitchFamily="2" charset="-78"/>
                        </a:rPr>
                        <a:t>(ميليون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گروه</a:t>
                      </a:r>
                      <a:r>
                        <a:rPr lang="fa-IR" b="0" baseline="0" dirty="0" smtClean="0">
                          <a:cs typeface="B Yekan" pitchFamily="2" charset="-78"/>
                        </a:rPr>
                        <a:t> گمرك</a:t>
                      </a:r>
                      <a:endParaRPr lang="en-US" b="0" dirty="0">
                        <a:cs typeface="B Yekan" pitchFamily="2" charset="-78"/>
                      </a:endParaRPr>
                    </a:p>
                  </a:txBody>
                  <a:tcPr anchor="ctr"/>
                </a:tc>
                <a:tc>
                  <a:txBody>
                    <a:bodyPr/>
                    <a:lstStyle/>
                    <a:p>
                      <a:pPr algn="ctr" rtl="1"/>
                      <a:r>
                        <a:rPr lang="fa-IR" b="0" dirty="0" smtClean="0">
                          <a:cs typeface="B Yekan" pitchFamily="2" charset="-78"/>
                        </a:rPr>
                        <a:t>رديف</a:t>
                      </a:r>
                      <a:endParaRPr lang="en-US" b="0" dirty="0">
                        <a:cs typeface="B Yekan" pitchFamily="2" charset="-78"/>
                      </a:endParaRPr>
                    </a:p>
                  </a:txBody>
                  <a:tcPr anchor="ctr"/>
                </a:tc>
              </a:tr>
              <a:tr h="440987">
                <a:tc>
                  <a:txBody>
                    <a:bodyPr/>
                    <a:lstStyle/>
                    <a:p>
                      <a:pPr algn="ctr" rtl="1"/>
                      <a:r>
                        <a:rPr lang="fa-IR" dirty="0" smtClean="0">
                          <a:cs typeface="B Yekan" pitchFamily="2" charset="-78"/>
                        </a:rPr>
                        <a:t>30</a:t>
                      </a:r>
                      <a:endParaRPr lang="en-US" dirty="0">
                        <a:cs typeface="B Yekan" pitchFamily="2" charset="-78"/>
                      </a:endParaRPr>
                    </a:p>
                  </a:txBody>
                  <a:tcPr anchor="ctr"/>
                </a:tc>
                <a:tc>
                  <a:txBody>
                    <a:bodyPr/>
                    <a:lstStyle/>
                    <a:p>
                      <a:pPr algn="ctr" rtl="1"/>
                      <a:r>
                        <a:rPr lang="fa-IR" dirty="0" smtClean="0">
                          <a:cs typeface="B Yekan" pitchFamily="2" charset="-78"/>
                        </a:rPr>
                        <a:t>25311</a:t>
                      </a:r>
                      <a:endParaRPr lang="en-US" dirty="0">
                        <a:cs typeface="B Yekan" pitchFamily="2" charset="-78"/>
                      </a:endParaRPr>
                    </a:p>
                  </a:txBody>
                  <a:tcPr anchor="ctr"/>
                </a:tc>
                <a:tc>
                  <a:txBody>
                    <a:bodyPr/>
                    <a:lstStyle/>
                    <a:p>
                      <a:pPr algn="ctr" rtl="1"/>
                      <a:r>
                        <a:rPr lang="fa-IR" dirty="0" smtClean="0">
                          <a:cs typeface="B Yekan" pitchFamily="2" charset="-78"/>
                        </a:rPr>
                        <a:t>19866</a:t>
                      </a:r>
                      <a:endParaRPr lang="en-US" dirty="0">
                        <a:cs typeface="B Yekan" pitchFamily="2" charset="-78"/>
                      </a:endParaRPr>
                    </a:p>
                  </a:txBody>
                  <a:tcPr anchor="ctr"/>
                </a:tc>
                <a:tc>
                  <a:txBody>
                    <a:bodyPr/>
                    <a:lstStyle/>
                    <a:p>
                      <a:pPr algn="ctr" rtl="1"/>
                      <a:r>
                        <a:rPr lang="fa-IR" dirty="0" smtClean="0">
                          <a:cs typeface="B Yekan" pitchFamily="2" charset="-78"/>
                        </a:rPr>
                        <a:t>5445</a:t>
                      </a:r>
                      <a:endParaRPr lang="en-US" dirty="0">
                        <a:cs typeface="B Yekan" pitchFamily="2" charset="-78"/>
                      </a:endParaRPr>
                    </a:p>
                  </a:txBody>
                  <a:tcPr anchor="ctr"/>
                </a:tc>
                <a:tc>
                  <a:txBody>
                    <a:bodyPr/>
                    <a:lstStyle/>
                    <a:p>
                      <a:pPr algn="r" rtl="1"/>
                      <a:r>
                        <a:rPr lang="fa-IR" dirty="0" smtClean="0">
                          <a:cs typeface="B Yekan" pitchFamily="2" charset="-78"/>
                        </a:rPr>
                        <a:t>هرمزگان</a:t>
                      </a:r>
                      <a:endParaRPr lang="en-US" dirty="0">
                        <a:cs typeface="B Yekan" pitchFamily="2" charset="-78"/>
                      </a:endParaRPr>
                    </a:p>
                  </a:txBody>
                  <a:tcPr anchor="ctr"/>
                </a:tc>
                <a:tc>
                  <a:txBody>
                    <a:bodyPr/>
                    <a:lstStyle/>
                    <a:p>
                      <a:pPr algn="ctr" rtl="1"/>
                      <a:r>
                        <a:rPr lang="fa-IR" dirty="0" smtClean="0">
                          <a:cs typeface="B Yekan" pitchFamily="2" charset="-78"/>
                        </a:rPr>
                        <a:t>1</a:t>
                      </a:r>
                      <a:endParaRPr lang="en-US" dirty="0">
                        <a:cs typeface="B Yekan" pitchFamily="2" charset="-78"/>
                      </a:endParaRPr>
                    </a:p>
                  </a:txBody>
                  <a:tcPr anchor="ctr"/>
                </a:tc>
              </a:tr>
              <a:tr h="440987">
                <a:tc>
                  <a:txBody>
                    <a:bodyPr/>
                    <a:lstStyle/>
                    <a:p>
                      <a:pPr algn="ctr" rtl="1"/>
                      <a:r>
                        <a:rPr lang="fa-IR" dirty="0" smtClean="0">
                          <a:cs typeface="B Yekan" pitchFamily="2" charset="-78"/>
                        </a:rPr>
                        <a:t>16</a:t>
                      </a:r>
                      <a:endParaRPr lang="en-US" dirty="0">
                        <a:cs typeface="B Yekan" pitchFamily="2" charset="-78"/>
                      </a:endParaRPr>
                    </a:p>
                  </a:txBody>
                  <a:tcPr anchor="ctr"/>
                </a:tc>
                <a:tc>
                  <a:txBody>
                    <a:bodyPr/>
                    <a:lstStyle/>
                    <a:p>
                      <a:pPr algn="ctr" rtl="1"/>
                      <a:r>
                        <a:rPr lang="fa-IR" dirty="0" smtClean="0">
                          <a:cs typeface="B Yekan" pitchFamily="2" charset="-78"/>
                        </a:rPr>
                        <a:t>13911</a:t>
                      </a:r>
                      <a:endParaRPr lang="en-US" dirty="0">
                        <a:cs typeface="B Yekan" pitchFamily="2" charset="-78"/>
                      </a:endParaRPr>
                    </a:p>
                  </a:txBody>
                  <a:tcPr anchor="ctr"/>
                </a:tc>
                <a:tc>
                  <a:txBody>
                    <a:bodyPr/>
                    <a:lstStyle/>
                    <a:p>
                      <a:pPr algn="ctr" rtl="1"/>
                      <a:r>
                        <a:rPr lang="fa-IR" dirty="0" smtClean="0">
                          <a:cs typeface="B Yekan" pitchFamily="2" charset="-78"/>
                        </a:rPr>
                        <a:t>10481</a:t>
                      </a:r>
                      <a:endParaRPr lang="en-US" dirty="0">
                        <a:cs typeface="B Yekan" pitchFamily="2" charset="-78"/>
                      </a:endParaRPr>
                    </a:p>
                  </a:txBody>
                  <a:tcPr anchor="ctr"/>
                </a:tc>
                <a:tc>
                  <a:txBody>
                    <a:bodyPr/>
                    <a:lstStyle/>
                    <a:p>
                      <a:pPr algn="ctr" rtl="1"/>
                      <a:r>
                        <a:rPr lang="fa-IR" dirty="0" smtClean="0">
                          <a:cs typeface="B Yekan" pitchFamily="2" charset="-78"/>
                        </a:rPr>
                        <a:t>3431</a:t>
                      </a:r>
                      <a:endParaRPr lang="en-US" dirty="0">
                        <a:cs typeface="B Yekan" pitchFamily="2" charset="-78"/>
                      </a:endParaRPr>
                    </a:p>
                  </a:txBody>
                  <a:tcPr anchor="ctr"/>
                </a:tc>
                <a:tc>
                  <a:txBody>
                    <a:bodyPr/>
                    <a:lstStyle/>
                    <a:p>
                      <a:pPr algn="r" rtl="1"/>
                      <a:r>
                        <a:rPr lang="fa-IR" dirty="0" smtClean="0">
                          <a:cs typeface="B Yekan" pitchFamily="2" charset="-78"/>
                        </a:rPr>
                        <a:t>خوزستان</a:t>
                      </a:r>
                      <a:endParaRPr lang="en-US" dirty="0">
                        <a:cs typeface="B Yekan" pitchFamily="2" charset="-78"/>
                      </a:endParaRPr>
                    </a:p>
                  </a:txBody>
                  <a:tcPr anchor="ctr"/>
                </a:tc>
                <a:tc>
                  <a:txBody>
                    <a:bodyPr/>
                    <a:lstStyle/>
                    <a:p>
                      <a:pPr algn="ctr" rtl="1"/>
                      <a:r>
                        <a:rPr lang="fa-IR" dirty="0" smtClean="0">
                          <a:cs typeface="B Yekan" pitchFamily="2" charset="-78"/>
                        </a:rPr>
                        <a:t>2</a:t>
                      </a:r>
                      <a:endParaRPr lang="en-US" dirty="0">
                        <a:cs typeface="B Yekan" pitchFamily="2" charset="-78"/>
                      </a:endParaRPr>
                    </a:p>
                  </a:txBody>
                  <a:tcPr anchor="ctr"/>
                </a:tc>
              </a:tr>
              <a:tr h="440987">
                <a:tc>
                  <a:txBody>
                    <a:bodyPr/>
                    <a:lstStyle/>
                    <a:p>
                      <a:pPr algn="ctr" rtl="1"/>
                      <a:r>
                        <a:rPr lang="fa-IR" dirty="0" smtClean="0">
                          <a:cs typeface="B Yekan" pitchFamily="2" charset="-78"/>
                        </a:rPr>
                        <a:t>16</a:t>
                      </a:r>
                    </a:p>
                  </a:txBody>
                  <a:tcPr anchor="ctr"/>
                </a:tc>
                <a:tc>
                  <a:txBody>
                    <a:bodyPr/>
                    <a:lstStyle/>
                    <a:p>
                      <a:pPr algn="ctr" rtl="1"/>
                      <a:r>
                        <a:rPr lang="fa-IR" dirty="0" smtClean="0">
                          <a:cs typeface="B Yekan" pitchFamily="2" charset="-78"/>
                        </a:rPr>
                        <a:t>13773</a:t>
                      </a:r>
                      <a:endParaRPr lang="en-US" dirty="0">
                        <a:cs typeface="B Yekan" pitchFamily="2" charset="-78"/>
                      </a:endParaRPr>
                    </a:p>
                  </a:txBody>
                  <a:tcPr anchor="ctr"/>
                </a:tc>
                <a:tc>
                  <a:txBody>
                    <a:bodyPr/>
                    <a:lstStyle/>
                    <a:p>
                      <a:pPr algn="ctr" rtl="1"/>
                      <a:r>
                        <a:rPr lang="fa-IR" dirty="0" smtClean="0">
                          <a:cs typeface="B Yekan" pitchFamily="2" charset="-78"/>
                        </a:rPr>
                        <a:t>9942</a:t>
                      </a:r>
                      <a:endParaRPr lang="en-US" dirty="0">
                        <a:cs typeface="B Yekan" pitchFamily="2" charset="-78"/>
                      </a:endParaRPr>
                    </a:p>
                  </a:txBody>
                  <a:tcPr anchor="ctr"/>
                </a:tc>
                <a:tc>
                  <a:txBody>
                    <a:bodyPr/>
                    <a:lstStyle/>
                    <a:p>
                      <a:pPr algn="ctr" rtl="1"/>
                      <a:r>
                        <a:rPr lang="fa-IR" dirty="0" smtClean="0">
                          <a:cs typeface="B Yekan" pitchFamily="2" charset="-78"/>
                        </a:rPr>
                        <a:t>3831</a:t>
                      </a:r>
                      <a:endParaRPr lang="en-US" dirty="0">
                        <a:cs typeface="B Yekan" pitchFamily="2" charset="-78"/>
                      </a:endParaRPr>
                    </a:p>
                  </a:txBody>
                  <a:tcPr anchor="ctr"/>
                </a:tc>
                <a:tc>
                  <a:txBody>
                    <a:bodyPr/>
                    <a:lstStyle/>
                    <a:p>
                      <a:pPr algn="r"/>
                      <a:r>
                        <a:rPr kumimoji="0" lang="fa-IR" kern="1200" dirty="0" smtClean="0">
                          <a:cs typeface="B Yekan" pitchFamily="2" charset="-78"/>
                        </a:rPr>
                        <a:t>تهران</a:t>
                      </a:r>
                      <a:endParaRPr kumimoji="0" lang="en-US" kern="1200" dirty="0" smtClean="0">
                        <a:solidFill>
                          <a:schemeClr val="dk1"/>
                        </a:solidFill>
                        <a:latin typeface="+mn-lt"/>
                        <a:ea typeface="+mn-ea"/>
                        <a:cs typeface="B Yekan" pitchFamily="2" charset="-78"/>
                      </a:endParaRPr>
                    </a:p>
                  </a:txBody>
                  <a:tcPr anchor="ctr"/>
                </a:tc>
                <a:tc>
                  <a:txBody>
                    <a:bodyPr/>
                    <a:lstStyle/>
                    <a:p>
                      <a:pPr algn="ctr"/>
                      <a:r>
                        <a:rPr kumimoji="0" lang="fa-IR" kern="1200" dirty="0" smtClean="0">
                          <a:cs typeface="B Yekan" pitchFamily="2" charset="-78"/>
                        </a:rPr>
                        <a:t>3</a:t>
                      </a:r>
                      <a:endParaRPr kumimoji="0" lang="en-US" kern="1200" dirty="0" smtClean="0">
                        <a:solidFill>
                          <a:schemeClr val="dk1"/>
                        </a:solidFill>
                        <a:latin typeface="+mn-lt"/>
                        <a:ea typeface="+mn-ea"/>
                        <a:cs typeface="B Yekan" pitchFamily="2" charset="-78"/>
                      </a:endParaRPr>
                    </a:p>
                  </a:txBody>
                  <a:tcPr anchor="ctr"/>
                </a:tc>
              </a:tr>
              <a:tr h="440987">
                <a:tc>
                  <a:txBody>
                    <a:bodyPr/>
                    <a:lstStyle/>
                    <a:p>
                      <a:pPr algn="ctr" rtl="1"/>
                      <a:r>
                        <a:rPr lang="fa-IR" dirty="0" smtClean="0">
                          <a:cs typeface="B Yekan" pitchFamily="2" charset="-78"/>
                        </a:rPr>
                        <a:t>12</a:t>
                      </a:r>
                      <a:endParaRPr lang="en-US" dirty="0">
                        <a:cs typeface="B Yekan" pitchFamily="2" charset="-78"/>
                      </a:endParaRPr>
                    </a:p>
                  </a:txBody>
                  <a:tcPr anchor="ctr"/>
                </a:tc>
                <a:tc>
                  <a:txBody>
                    <a:bodyPr/>
                    <a:lstStyle/>
                    <a:p>
                      <a:pPr algn="ctr" rtl="1"/>
                      <a:r>
                        <a:rPr lang="fa-IR" dirty="0" smtClean="0">
                          <a:cs typeface="B Yekan" pitchFamily="2" charset="-78"/>
                        </a:rPr>
                        <a:t>10020</a:t>
                      </a:r>
                      <a:endParaRPr lang="en-US" dirty="0">
                        <a:cs typeface="B Yekan" pitchFamily="2" charset="-78"/>
                      </a:endParaRPr>
                    </a:p>
                  </a:txBody>
                  <a:tcPr anchor="ctr"/>
                </a:tc>
                <a:tc>
                  <a:txBody>
                    <a:bodyPr/>
                    <a:lstStyle/>
                    <a:p>
                      <a:pPr algn="ctr" rtl="1"/>
                      <a:r>
                        <a:rPr lang="fa-IR" dirty="0" smtClean="0">
                          <a:cs typeface="B Yekan" pitchFamily="2" charset="-78"/>
                        </a:rPr>
                        <a:t>3061</a:t>
                      </a:r>
                      <a:endParaRPr lang="en-US" dirty="0">
                        <a:cs typeface="B Yekan" pitchFamily="2" charset="-78"/>
                      </a:endParaRPr>
                    </a:p>
                  </a:txBody>
                  <a:tcPr anchor="ctr"/>
                </a:tc>
                <a:tc>
                  <a:txBody>
                    <a:bodyPr/>
                    <a:lstStyle/>
                    <a:p>
                      <a:pPr algn="ctr" rtl="1"/>
                      <a:r>
                        <a:rPr lang="fa-IR" dirty="0" smtClean="0">
                          <a:cs typeface="B Yekan" pitchFamily="2" charset="-78"/>
                        </a:rPr>
                        <a:t>6959</a:t>
                      </a:r>
                      <a:endParaRPr lang="en-US" dirty="0">
                        <a:cs typeface="B Yekan" pitchFamily="2" charset="-78"/>
                      </a:endParaRPr>
                    </a:p>
                  </a:txBody>
                  <a:tcPr anchor="ctr"/>
                </a:tc>
                <a:tc>
                  <a:txBody>
                    <a:bodyPr/>
                    <a:lstStyle/>
                    <a:p>
                      <a:pPr algn="r" rtl="1"/>
                      <a:r>
                        <a:rPr lang="fa-IR" dirty="0" smtClean="0">
                          <a:cs typeface="B Yekan" pitchFamily="2" charset="-78"/>
                        </a:rPr>
                        <a:t>بوشهر</a:t>
                      </a:r>
                      <a:endParaRPr lang="en-US" dirty="0">
                        <a:cs typeface="B Yekan" pitchFamily="2" charset="-78"/>
                      </a:endParaRPr>
                    </a:p>
                  </a:txBody>
                  <a:tcPr anchor="ctr"/>
                </a:tc>
                <a:tc>
                  <a:txBody>
                    <a:bodyPr/>
                    <a:lstStyle/>
                    <a:p>
                      <a:pPr algn="ctr" rtl="1"/>
                      <a:r>
                        <a:rPr lang="fa-IR" dirty="0" smtClean="0">
                          <a:cs typeface="B Yekan" pitchFamily="2" charset="-78"/>
                        </a:rPr>
                        <a:t>4</a:t>
                      </a:r>
                      <a:endParaRPr lang="en-US" dirty="0">
                        <a:cs typeface="B Yekan" pitchFamily="2" charset="-78"/>
                      </a:endParaRPr>
                    </a:p>
                  </a:txBody>
                  <a:tcPr anchor="ctr"/>
                </a:tc>
              </a:tr>
              <a:tr h="440987">
                <a:tc>
                  <a:txBody>
                    <a:bodyPr/>
                    <a:lstStyle/>
                    <a:p>
                      <a:pPr algn="ctr" rtl="1"/>
                      <a:r>
                        <a:rPr lang="fa-IR" dirty="0" smtClean="0">
                          <a:cs typeface="B Yekan" pitchFamily="2" charset="-78"/>
                        </a:rPr>
                        <a:t>3</a:t>
                      </a:r>
                      <a:endParaRPr lang="en-US" dirty="0">
                        <a:cs typeface="B Yekan" pitchFamily="2" charset="-78"/>
                      </a:endParaRPr>
                    </a:p>
                  </a:txBody>
                  <a:tcPr anchor="ctr"/>
                </a:tc>
                <a:tc>
                  <a:txBody>
                    <a:bodyPr/>
                    <a:lstStyle/>
                    <a:p>
                      <a:pPr algn="ctr" rtl="1"/>
                      <a:r>
                        <a:rPr lang="fa-IR" dirty="0" smtClean="0">
                          <a:cs typeface="B Yekan" pitchFamily="2" charset="-78"/>
                        </a:rPr>
                        <a:t>2841</a:t>
                      </a:r>
                      <a:endParaRPr lang="en-US" dirty="0">
                        <a:cs typeface="B Yekan" pitchFamily="2" charset="-78"/>
                      </a:endParaRPr>
                    </a:p>
                  </a:txBody>
                  <a:tcPr anchor="ctr"/>
                </a:tc>
                <a:tc>
                  <a:txBody>
                    <a:bodyPr/>
                    <a:lstStyle/>
                    <a:p>
                      <a:pPr algn="ctr" rtl="1"/>
                      <a:r>
                        <a:rPr lang="fa-IR" dirty="0" smtClean="0">
                          <a:cs typeface="B Yekan" pitchFamily="2" charset="-78"/>
                        </a:rPr>
                        <a:t>2306</a:t>
                      </a:r>
                      <a:endParaRPr lang="en-US" dirty="0">
                        <a:cs typeface="B Yekan" pitchFamily="2" charset="-78"/>
                      </a:endParaRPr>
                    </a:p>
                  </a:txBody>
                  <a:tcPr anchor="ctr"/>
                </a:tc>
                <a:tc>
                  <a:txBody>
                    <a:bodyPr/>
                    <a:lstStyle/>
                    <a:p>
                      <a:pPr algn="ctr" rtl="1"/>
                      <a:r>
                        <a:rPr lang="fa-IR" dirty="0" smtClean="0">
                          <a:cs typeface="B Yekan" pitchFamily="2" charset="-78"/>
                        </a:rPr>
                        <a:t>536</a:t>
                      </a:r>
                      <a:endParaRPr lang="en-US" dirty="0">
                        <a:cs typeface="B Yekan" pitchFamily="2" charset="-78"/>
                      </a:endParaRPr>
                    </a:p>
                  </a:txBody>
                  <a:tcPr anchor="ctr"/>
                </a:tc>
                <a:tc>
                  <a:txBody>
                    <a:bodyPr/>
                    <a:lstStyle/>
                    <a:p>
                      <a:pPr algn="r" rtl="1"/>
                      <a:r>
                        <a:rPr lang="fa-IR" dirty="0" smtClean="0">
                          <a:cs typeface="B Yekan" pitchFamily="2" charset="-78"/>
                        </a:rPr>
                        <a:t>گيلان</a:t>
                      </a:r>
                      <a:endParaRPr lang="en-US" dirty="0">
                        <a:cs typeface="B Yekan" pitchFamily="2" charset="-78"/>
                      </a:endParaRPr>
                    </a:p>
                  </a:txBody>
                  <a:tcPr anchor="ctr"/>
                </a:tc>
                <a:tc>
                  <a:txBody>
                    <a:bodyPr/>
                    <a:lstStyle/>
                    <a:p>
                      <a:pPr algn="ctr" rtl="1"/>
                      <a:r>
                        <a:rPr lang="fa-IR" dirty="0" smtClean="0">
                          <a:cs typeface="B Yekan" pitchFamily="2" charset="-78"/>
                        </a:rPr>
                        <a:t>5</a:t>
                      </a:r>
                      <a:endParaRPr lang="en-US" dirty="0">
                        <a:cs typeface="B Yekan" pitchFamily="2" charset="-78"/>
                      </a:endParaRPr>
                    </a:p>
                  </a:txBody>
                  <a:tcPr anchor="ctr"/>
                </a:tc>
              </a:tr>
              <a:tr h="440987">
                <a:tc>
                  <a:txBody>
                    <a:bodyPr/>
                    <a:lstStyle/>
                    <a:p>
                      <a:pPr algn="ctr" rtl="1"/>
                      <a:r>
                        <a:rPr lang="fa-IR" dirty="0" smtClean="0">
                          <a:cs typeface="B Yekan" pitchFamily="2" charset="-78"/>
                        </a:rPr>
                        <a:t>3</a:t>
                      </a:r>
                      <a:endParaRPr lang="en-US" dirty="0">
                        <a:cs typeface="B Yekan" pitchFamily="2" charset="-78"/>
                      </a:endParaRPr>
                    </a:p>
                  </a:txBody>
                  <a:tcPr anchor="ctr"/>
                </a:tc>
                <a:tc>
                  <a:txBody>
                    <a:bodyPr/>
                    <a:lstStyle/>
                    <a:p>
                      <a:pPr algn="ctr" rtl="1"/>
                      <a:r>
                        <a:rPr lang="fa-IR" dirty="0" smtClean="0">
                          <a:cs typeface="B Yekan" pitchFamily="2" charset="-78"/>
                        </a:rPr>
                        <a:t>2379</a:t>
                      </a:r>
                      <a:endParaRPr lang="en-US" dirty="0">
                        <a:cs typeface="B Yekan" pitchFamily="2" charset="-78"/>
                      </a:endParaRPr>
                    </a:p>
                  </a:txBody>
                  <a:tcPr anchor="ctr"/>
                </a:tc>
                <a:tc>
                  <a:txBody>
                    <a:bodyPr/>
                    <a:lstStyle/>
                    <a:p>
                      <a:pPr algn="ctr" rtl="1"/>
                      <a:r>
                        <a:rPr lang="fa-IR" dirty="0" smtClean="0">
                          <a:cs typeface="B Yekan" pitchFamily="2" charset="-78"/>
                        </a:rPr>
                        <a:t>417</a:t>
                      </a:r>
                      <a:endParaRPr lang="en-US" dirty="0">
                        <a:cs typeface="B Yekan" pitchFamily="2" charset="-78"/>
                      </a:endParaRPr>
                    </a:p>
                  </a:txBody>
                  <a:tcPr anchor="ctr"/>
                </a:tc>
                <a:tc>
                  <a:txBody>
                    <a:bodyPr/>
                    <a:lstStyle/>
                    <a:p>
                      <a:pPr algn="ctr" rtl="1"/>
                      <a:r>
                        <a:rPr lang="fa-IR" dirty="0" smtClean="0">
                          <a:cs typeface="B Yekan" pitchFamily="2" charset="-78"/>
                        </a:rPr>
                        <a:t>1962</a:t>
                      </a:r>
                      <a:endParaRPr lang="en-US" dirty="0">
                        <a:cs typeface="B Yekan" pitchFamily="2" charset="-78"/>
                      </a:endParaRPr>
                    </a:p>
                  </a:txBody>
                  <a:tcPr anchor="ctr"/>
                </a:tc>
                <a:tc>
                  <a:txBody>
                    <a:bodyPr/>
                    <a:lstStyle/>
                    <a:p>
                      <a:pPr algn="r" rtl="1"/>
                      <a:r>
                        <a:rPr lang="fa-IR" dirty="0" smtClean="0">
                          <a:cs typeface="B Yekan" pitchFamily="2" charset="-78"/>
                        </a:rPr>
                        <a:t>خراسان رضوي</a:t>
                      </a:r>
                      <a:endParaRPr lang="en-US" dirty="0">
                        <a:cs typeface="B Yekan" pitchFamily="2" charset="-78"/>
                      </a:endParaRPr>
                    </a:p>
                  </a:txBody>
                  <a:tcPr anchor="ctr"/>
                </a:tc>
                <a:tc>
                  <a:txBody>
                    <a:bodyPr/>
                    <a:lstStyle/>
                    <a:p>
                      <a:pPr algn="ctr" rtl="1"/>
                      <a:r>
                        <a:rPr lang="fa-IR" dirty="0" smtClean="0">
                          <a:cs typeface="B Yekan" pitchFamily="2" charset="-78"/>
                        </a:rPr>
                        <a:t>6</a:t>
                      </a:r>
                      <a:endParaRPr lang="en-US" dirty="0">
                        <a:cs typeface="B Yekan" pitchFamily="2" charset="-78"/>
                      </a:endParaRPr>
                    </a:p>
                  </a:txBody>
                  <a:tcPr anchor="ctr"/>
                </a:tc>
              </a:tr>
              <a:tr h="440987">
                <a:tc>
                  <a:txBody>
                    <a:bodyPr/>
                    <a:lstStyle/>
                    <a:p>
                      <a:pPr algn="ctr" rtl="1"/>
                      <a:r>
                        <a:rPr lang="fa-IR" dirty="0" smtClean="0">
                          <a:solidFill>
                            <a:schemeClr val="tx1"/>
                          </a:solidFill>
                          <a:cs typeface="B Yekan" pitchFamily="2" charset="-78"/>
                        </a:rPr>
                        <a:t>2</a:t>
                      </a:r>
                      <a:endParaRPr lang="en-US" dirty="0">
                        <a:solidFill>
                          <a:schemeClr val="tx1"/>
                        </a:solidFill>
                        <a:cs typeface="B Yekan" pitchFamily="2" charset="-78"/>
                      </a:endParaRPr>
                    </a:p>
                  </a:txBody>
                  <a:tcPr anchor="ctr"/>
                </a:tc>
                <a:tc>
                  <a:txBody>
                    <a:bodyPr/>
                    <a:lstStyle/>
                    <a:p>
                      <a:pPr algn="ctr" rtl="1"/>
                      <a:r>
                        <a:rPr lang="fa-IR" dirty="0" smtClean="0">
                          <a:solidFill>
                            <a:schemeClr val="tx1"/>
                          </a:solidFill>
                          <a:cs typeface="B Yekan" pitchFamily="2" charset="-78"/>
                        </a:rPr>
                        <a:t>1986</a:t>
                      </a:r>
                      <a:endParaRPr lang="en-US" dirty="0">
                        <a:solidFill>
                          <a:schemeClr val="tx1"/>
                        </a:solidFill>
                        <a:cs typeface="B Yekan" pitchFamily="2" charset="-78"/>
                      </a:endParaRPr>
                    </a:p>
                  </a:txBody>
                  <a:tcPr anchor="ctr"/>
                </a:tc>
                <a:tc>
                  <a:txBody>
                    <a:bodyPr/>
                    <a:lstStyle/>
                    <a:p>
                      <a:pPr algn="ctr" rtl="1"/>
                      <a:r>
                        <a:rPr lang="fa-IR" dirty="0" smtClean="0">
                          <a:solidFill>
                            <a:schemeClr val="tx1"/>
                          </a:solidFill>
                          <a:cs typeface="B Yekan" pitchFamily="2" charset="-78"/>
                        </a:rPr>
                        <a:t>1125</a:t>
                      </a:r>
                      <a:endParaRPr lang="en-US" dirty="0">
                        <a:solidFill>
                          <a:schemeClr val="tx1"/>
                        </a:solidFill>
                        <a:cs typeface="B Yekan" pitchFamily="2" charset="-78"/>
                      </a:endParaRPr>
                    </a:p>
                  </a:txBody>
                  <a:tcPr anchor="ctr"/>
                </a:tc>
                <a:tc>
                  <a:txBody>
                    <a:bodyPr/>
                    <a:lstStyle/>
                    <a:p>
                      <a:pPr algn="ctr"/>
                      <a:r>
                        <a:rPr kumimoji="0" lang="fa-IR" kern="1200" dirty="0" smtClean="0">
                          <a:solidFill>
                            <a:schemeClr val="tx1"/>
                          </a:solidFill>
                          <a:latin typeface="+mn-lt"/>
                          <a:ea typeface="+mn-ea"/>
                          <a:cs typeface="B Yekan" pitchFamily="2" charset="-78"/>
                        </a:rPr>
                        <a:t>860</a:t>
                      </a:r>
                      <a:endParaRPr kumimoji="0" lang="en-US" kern="1200" dirty="0" smtClean="0">
                        <a:solidFill>
                          <a:schemeClr val="tx1"/>
                        </a:solidFill>
                        <a:latin typeface="+mn-lt"/>
                        <a:ea typeface="+mn-ea"/>
                        <a:cs typeface="B Yekan" pitchFamily="2" charset="-78"/>
                      </a:endParaRPr>
                    </a:p>
                  </a:txBody>
                  <a:tcPr anchor="ctr"/>
                </a:tc>
                <a:tc>
                  <a:txBody>
                    <a:bodyPr/>
                    <a:lstStyle/>
                    <a:p>
                      <a:pPr algn="r" rtl="1"/>
                      <a:r>
                        <a:rPr lang="fa-IR" dirty="0" smtClean="0">
                          <a:cs typeface="B Yekan" pitchFamily="2" charset="-78"/>
                        </a:rPr>
                        <a:t>آذربايجان شرقي</a:t>
                      </a:r>
                      <a:endParaRPr lang="en-US" dirty="0">
                        <a:solidFill>
                          <a:schemeClr val="tx1"/>
                        </a:solidFill>
                        <a:cs typeface="B Yekan" pitchFamily="2" charset="-78"/>
                      </a:endParaRPr>
                    </a:p>
                  </a:txBody>
                  <a:tcPr anchor="ctr"/>
                </a:tc>
                <a:tc>
                  <a:txBody>
                    <a:bodyPr/>
                    <a:lstStyle/>
                    <a:p>
                      <a:pPr algn="ctr" rtl="1"/>
                      <a:r>
                        <a:rPr lang="fa-IR" dirty="0" smtClean="0">
                          <a:cs typeface="B Yekan" pitchFamily="2" charset="-78"/>
                        </a:rPr>
                        <a:t>7</a:t>
                      </a:r>
                      <a:endParaRPr lang="en-US" dirty="0">
                        <a:solidFill>
                          <a:schemeClr val="tx1"/>
                        </a:solidFill>
                        <a:cs typeface="B Yekan" pitchFamily="2" charset="-78"/>
                      </a:endParaRPr>
                    </a:p>
                  </a:txBody>
                  <a:tcPr anchor="ctr"/>
                </a:tc>
              </a:tr>
              <a:tr h="440987">
                <a:tc>
                  <a:txBody>
                    <a:bodyPr/>
                    <a:lstStyle/>
                    <a:p>
                      <a:pPr algn="ctr" rtl="1"/>
                      <a:r>
                        <a:rPr lang="fa-IR" dirty="0" smtClean="0">
                          <a:solidFill>
                            <a:srgbClr val="FF0000"/>
                          </a:solidFill>
                          <a:cs typeface="B Yekan" pitchFamily="2" charset="-78"/>
                        </a:rPr>
                        <a:t>2</a:t>
                      </a:r>
                      <a:endParaRPr lang="en-US" dirty="0">
                        <a:solidFill>
                          <a:srgbClr val="FF0000"/>
                        </a:solidFill>
                        <a:cs typeface="B Yekan" pitchFamily="2" charset="-78"/>
                      </a:endParaRPr>
                    </a:p>
                  </a:txBody>
                  <a:tcPr anchor="ctr"/>
                </a:tc>
                <a:tc>
                  <a:txBody>
                    <a:bodyPr/>
                    <a:lstStyle/>
                    <a:p>
                      <a:pPr algn="ctr" rtl="1"/>
                      <a:r>
                        <a:rPr lang="fa-IR" dirty="0" smtClean="0">
                          <a:solidFill>
                            <a:srgbClr val="FF0000"/>
                          </a:solidFill>
                          <a:cs typeface="B Yekan" pitchFamily="2" charset="-78"/>
                        </a:rPr>
                        <a:t>1920</a:t>
                      </a:r>
                      <a:endParaRPr lang="en-US" dirty="0">
                        <a:solidFill>
                          <a:srgbClr val="FF0000"/>
                        </a:solidFill>
                        <a:cs typeface="B Yekan" pitchFamily="2" charset="-78"/>
                      </a:endParaRPr>
                    </a:p>
                  </a:txBody>
                  <a:tcPr anchor="ctr"/>
                </a:tc>
                <a:tc>
                  <a:txBody>
                    <a:bodyPr/>
                    <a:lstStyle/>
                    <a:p>
                      <a:pPr algn="ctr" rtl="1"/>
                      <a:r>
                        <a:rPr lang="fa-IR" dirty="0" smtClean="0">
                          <a:solidFill>
                            <a:srgbClr val="FF0000"/>
                          </a:solidFill>
                          <a:cs typeface="B Yekan" pitchFamily="2" charset="-78"/>
                        </a:rPr>
                        <a:t>269</a:t>
                      </a:r>
                      <a:endParaRPr lang="en-US" dirty="0">
                        <a:solidFill>
                          <a:srgbClr val="FF0000"/>
                        </a:solidFill>
                        <a:cs typeface="B Yekan" pitchFamily="2" charset="-78"/>
                      </a:endParaRPr>
                    </a:p>
                  </a:txBody>
                  <a:tcPr anchor="ctr"/>
                </a:tc>
                <a:tc>
                  <a:txBody>
                    <a:bodyPr/>
                    <a:lstStyle/>
                    <a:p>
                      <a:pPr algn="ctr" rtl="1"/>
                      <a:r>
                        <a:rPr lang="fa-IR" dirty="0" smtClean="0">
                          <a:solidFill>
                            <a:srgbClr val="FF0000"/>
                          </a:solidFill>
                          <a:cs typeface="B Yekan" pitchFamily="2" charset="-78"/>
                        </a:rPr>
                        <a:t>1651</a:t>
                      </a:r>
                      <a:endParaRPr lang="en-US" dirty="0">
                        <a:solidFill>
                          <a:srgbClr val="FF0000"/>
                        </a:solidFill>
                        <a:cs typeface="B Yekan" pitchFamily="2" charset="-78"/>
                      </a:endParaRPr>
                    </a:p>
                  </a:txBody>
                  <a:tcPr anchor="ctr"/>
                </a:tc>
                <a:tc>
                  <a:txBody>
                    <a:bodyPr/>
                    <a:lstStyle/>
                    <a:p>
                      <a:pPr algn="r" rtl="1"/>
                      <a:r>
                        <a:rPr lang="fa-IR" dirty="0" smtClean="0">
                          <a:solidFill>
                            <a:srgbClr val="FF0000"/>
                          </a:solidFill>
                          <a:cs typeface="B Yekan" pitchFamily="2" charset="-78"/>
                        </a:rPr>
                        <a:t>اصفهان</a:t>
                      </a:r>
                      <a:endParaRPr lang="en-US" dirty="0">
                        <a:solidFill>
                          <a:srgbClr val="FF0000"/>
                        </a:solidFill>
                        <a:cs typeface="B Yekan" pitchFamily="2" charset="-78"/>
                      </a:endParaRPr>
                    </a:p>
                  </a:txBody>
                  <a:tcPr anchor="ctr"/>
                </a:tc>
                <a:tc>
                  <a:txBody>
                    <a:bodyPr/>
                    <a:lstStyle/>
                    <a:p>
                      <a:pPr algn="ctr" rtl="1"/>
                      <a:r>
                        <a:rPr lang="fa-IR" dirty="0" smtClean="0">
                          <a:solidFill>
                            <a:srgbClr val="FF0000"/>
                          </a:solidFill>
                          <a:cs typeface="B Yekan" pitchFamily="2" charset="-78"/>
                        </a:rPr>
                        <a:t>8</a:t>
                      </a:r>
                      <a:endParaRPr lang="en-US" dirty="0">
                        <a:solidFill>
                          <a:srgbClr val="FF0000"/>
                        </a:solidFill>
                        <a:cs typeface="B Yekan" pitchFamily="2" charset="-78"/>
                      </a:endParaRPr>
                    </a:p>
                  </a:txBody>
                  <a:tcPr anchor="ctr"/>
                </a:tc>
              </a:tr>
              <a:tr h="440987">
                <a:tc>
                  <a:txBody>
                    <a:bodyPr/>
                    <a:lstStyle/>
                    <a:p>
                      <a:pPr algn="ctr" rtl="1"/>
                      <a:r>
                        <a:rPr lang="fa-IR" dirty="0" smtClean="0">
                          <a:cs typeface="B Yekan" pitchFamily="2" charset="-78"/>
                        </a:rPr>
                        <a:t>2</a:t>
                      </a:r>
                      <a:endParaRPr lang="en-US" dirty="0">
                        <a:cs typeface="B Yekan" pitchFamily="2" charset="-78"/>
                      </a:endParaRPr>
                    </a:p>
                  </a:txBody>
                  <a:tcPr anchor="ctr"/>
                </a:tc>
                <a:tc>
                  <a:txBody>
                    <a:bodyPr/>
                    <a:lstStyle/>
                    <a:p>
                      <a:pPr algn="ctr" rtl="1"/>
                      <a:r>
                        <a:rPr lang="fa-IR" dirty="0" smtClean="0">
                          <a:cs typeface="B Yekan" pitchFamily="2" charset="-78"/>
                        </a:rPr>
                        <a:t>1674</a:t>
                      </a:r>
                      <a:endParaRPr lang="en-US" dirty="0">
                        <a:cs typeface="B Yekan" pitchFamily="2" charset="-78"/>
                      </a:endParaRPr>
                    </a:p>
                  </a:txBody>
                  <a:tcPr anchor="ctr"/>
                </a:tc>
                <a:tc>
                  <a:txBody>
                    <a:bodyPr/>
                    <a:lstStyle/>
                    <a:p>
                      <a:pPr algn="ctr" rtl="1"/>
                      <a:r>
                        <a:rPr lang="fa-IR" dirty="0" smtClean="0">
                          <a:cs typeface="B Yekan" pitchFamily="2" charset="-78"/>
                        </a:rPr>
                        <a:t>1284</a:t>
                      </a:r>
                      <a:endParaRPr lang="en-US" dirty="0">
                        <a:cs typeface="B Yekan" pitchFamily="2" charset="-78"/>
                      </a:endParaRPr>
                    </a:p>
                  </a:txBody>
                  <a:tcPr anchor="ctr"/>
                </a:tc>
                <a:tc>
                  <a:txBody>
                    <a:bodyPr/>
                    <a:lstStyle/>
                    <a:p>
                      <a:pPr algn="ctr" rtl="1"/>
                      <a:r>
                        <a:rPr lang="fa-IR" dirty="0" smtClean="0">
                          <a:cs typeface="B Yekan" pitchFamily="2" charset="-78"/>
                        </a:rPr>
                        <a:t>390</a:t>
                      </a:r>
                      <a:endParaRPr lang="en-US" dirty="0">
                        <a:cs typeface="B Yekan"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Yekan" pitchFamily="2" charset="-78"/>
                        </a:rPr>
                        <a:t>مازندران</a:t>
                      </a:r>
                      <a:endParaRPr lang="en-US" dirty="0">
                        <a:cs typeface="B Yekan" pitchFamily="2" charset="-78"/>
                      </a:endParaRPr>
                    </a:p>
                  </a:txBody>
                  <a:tcPr anchor="ctr"/>
                </a:tc>
                <a:tc>
                  <a:txBody>
                    <a:bodyPr/>
                    <a:lstStyle/>
                    <a:p>
                      <a:pPr algn="ctr" rtl="1"/>
                      <a:r>
                        <a:rPr lang="fa-IR" dirty="0" smtClean="0">
                          <a:cs typeface="B Yekan" pitchFamily="2" charset="-78"/>
                        </a:rPr>
                        <a:t>9</a:t>
                      </a:r>
                      <a:endParaRPr lang="en-US" dirty="0">
                        <a:cs typeface="B Yekan" pitchFamily="2" charset="-78"/>
                      </a:endParaRPr>
                    </a:p>
                  </a:txBody>
                  <a:tcPr anchor="ctr"/>
                </a:tc>
              </a:tr>
              <a:tr h="440987">
                <a:tc>
                  <a:txBody>
                    <a:bodyPr/>
                    <a:lstStyle/>
                    <a:p>
                      <a:pPr algn="ctr" rtl="1"/>
                      <a:r>
                        <a:rPr lang="fa-IR" dirty="0" smtClean="0">
                          <a:cs typeface="B Yekan" pitchFamily="2" charset="-78"/>
                        </a:rPr>
                        <a:t>2</a:t>
                      </a:r>
                      <a:endParaRPr lang="en-US" dirty="0">
                        <a:cs typeface="B Yekan" pitchFamily="2" charset="-78"/>
                      </a:endParaRPr>
                    </a:p>
                  </a:txBody>
                  <a:tcPr anchor="ctr"/>
                </a:tc>
                <a:tc>
                  <a:txBody>
                    <a:bodyPr/>
                    <a:lstStyle/>
                    <a:p>
                      <a:pPr algn="ctr" rtl="1"/>
                      <a:r>
                        <a:rPr lang="fa-IR" dirty="0" smtClean="0">
                          <a:cs typeface="B Yekan" pitchFamily="2" charset="-78"/>
                        </a:rPr>
                        <a:t>1417</a:t>
                      </a:r>
                      <a:endParaRPr lang="en-US" dirty="0">
                        <a:cs typeface="B Yekan" pitchFamily="2" charset="-78"/>
                      </a:endParaRPr>
                    </a:p>
                  </a:txBody>
                  <a:tcPr anchor="ctr"/>
                </a:tc>
                <a:tc>
                  <a:txBody>
                    <a:bodyPr/>
                    <a:lstStyle/>
                    <a:p>
                      <a:pPr algn="ctr" rtl="1"/>
                      <a:r>
                        <a:rPr lang="fa-IR" dirty="0" smtClean="0">
                          <a:cs typeface="B Yekan" pitchFamily="2" charset="-78"/>
                        </a:rPr>
                        <a:t>54</a:t>
                      </a:r>
                      <a:endParaRPr lang="en-US" dirty="0">
                        <a:cs typeface="B Yekan" pitchFamily="2" charset="-78"/>
                      </a:endParaRPr>
                    </a:p>
                  </a:txBody>
                  <a:tcPr anchor="ctr"/>
                </a:tc>
                <a:tc>
                  <a:txBody>
                    <a:bodyPr/>
                    <a:lstStyle/>
                    <a:p>
                      <a:pPr algn="ctr" rtl="1"/>
                      <a:r>
                        <a:rPr lang="fa-IR" dirty="0" smtClean="0">
                          <a:cs typeface="B Yekan" pitchFamily="2" charset="-78"/>
                        </a:rPr>
                        <a:t>1363</a:t>
                      </a:r>
                      <a:endParaRPr lang="en-US" dirty="0">
                        <a:cs typeface="B Yekan" pitchFamily="2" charset="-78"/>
                      </a:endParaRPr>
                    </a:p>
                  </a:txBody>
                  <a:tcPr anchor="ctr"/>
                </a:tc>
                <a:tc>
                  <a:txBody>
                    <a:bodyPr/>
                    <a:lstStyle/>
                    <a:p>
                      <a:pPr algn="r" rtl="1"/>
                      <a:r>
                        <a:rPr lang="fa-IR" dirty="0" smtClean="0">
                          <a:cs typeface="B Yekan" pitchFamily="2" charset="-78"/>
                        </a:rPr>
                        <a:t>كرمانشاه</a:t>
                      </a:r>
                      <a:endParaRPr lang="en-US" dirty="0">
                        <a:cs typeface="B Yekan" pitchFamily="2" charset="-78"/>
                      </a:endParaRPr>
                    </a:p>
                  </a:txBody>
                  <a:tcPr anchor="ctr"/>
                </a:tc>
                <a:tc>
                  <a:txBody>
                    <a:bodyPr/>
                    <a:lstStyle/>
                    <a:p>
                      <a:pPr algn="ctr" rtl="1"/>
                      <a:r>
                        <a:rPr lang="fa-IR" dirty="0" smtClean="0">
                          <a:cs typeface="B Yekan" pitchFamily="2" charset="-78"/>
                        </a:rPr>
                        <a:t>10</a:t>
                      </a:r>
                      <a:endParaRPr lang="en-US" dirty="0">
                        <a:cs typeface="B Yekan" pitchFamily="2" charset="-78"/>
                      </a:endParaRPr>
                    </a:p>
                  </a:txBody>
                  <a:tcPr anchor="ctr"/>
                </a:tc>
              </a:tr>
            </a:tbl>
          </a:graphicData>
        </a:graphic>
      </p:graphicFrame>
      <p:sp>
        <p:nvSpPr>
          <p:cNvPr id="5" name="Slide Number Placeholder 4"/>
          <p:cNvSpPr>
            <a:spLocks noGrp="1"/>
          </p:cNvSpPr>
          <p:nvPr>
            <p:ph type="sldNum" sz="quarter" idx="12"/>
          </p:nvPr>
        </p:nvSpPr>
        <p:spPr/>
        <p:txBody>
          <a:bodyPr/>
          <a:lstStyle/>
          <a:p>
            <a:pPr>
              <a:defRPr/>
            </a:pPr>
            <a:fld id="{DEE4A57A-C3BA-4AD5-ACFD-74A18A231E1F}" type="slidenum">
              <a:rPr lang="en-US" smtClean="0"/>
              <a:pPr>
                <a:defRPr/>
              </a:pPr>
              <a:t>29</a:t>
            </a:fld>
            <a:endParaRPr lang="en-US"/>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rtl="1"/>
            <a:r>
              <a:rPr lang="fa-IR" sz="3200" b="1" dirty="0" smtClean="0">
                <a:cs typeface="B Jadid" pitchFamily="2" charset="-78"/>
              </a:rPr>
              <a:t>تعريف گمرك به عنوان يك اصطلاح بين المللي</a:t>
            </a:r>
            <a:endParaRPr lang="fa-IR" sz="3200" dirty="0">
              <a:cs typeface="B Jadid" pitchFamily="2" charset="-78"/>
            </a:endParaRPr>
          </a:p>
        </p:txBody>
      </p:sp>
      <p:sp>
        <p:nvSpPr>
          <p:cNvPr id="3" name="Content Placeholder 2"/>
          <p:cNvSpPr>
            <a:spLocks noGrp="1"/>
          </p:cNvSpPr>
          <p:nvPr>
            <p:ph idx="1"/>
          </p:nvPr>
        </p:nvSpPr>
        <p:spPr>
          <a:xfrm>
            <a:off x="457200" y="1295400"/>
            <a:ext cx="8229600" cy="4953000"/>
          </a:xfrm>
        </p:spPr>
        <p:txBody>
          <a:bodyPr/>
          <a:lstStyle/>
          <a:p>
            <a:pPr algn="r" rtl="1">
              <a:lnSpc>
                <a:spcPct val="150000"/>
              </a:lnSpc>
            </a:pPr>
            <a:r>
              <a:rPr lang="fa-IR" sz="1400" dirty="0" smtClean="0">
                <a:cs typeface="B Yekan" pitchFamily="2" charset="-78"/>
              </a:rPr>
              <a:t>شوراي همكاري گمركي گمرك را چنين تعريف </a:t>
            </a:r>
            <a:r>
              <a:rPr lang="fa-IR" sz="1400" smtClean="0">
                <a:cs typeface="B Yekan" pitchFamily="2" charset="-78"/>
              </a:rPr>
              <a:t>نموده است.‏ </a:t>
            </a:r>
            <a:r>
              <a:rPr lang="fa-IR" sz="1400" dirty="0" smtClean="0">
                <a:cs typeface="B Yekan" pitchFamily="2" charset="-78"/>
              </a:rPr>
              <a:t>« گمرك سازماني است دولتي كه مسئول اجراي قانون گمرك و وصول حقوق و عوارض ورودي و صدوري و همچنين واردات، ترانزيت و صادرات </a:t>
            </a:r>
            <a:r>
              <a:rPr lang="fa-IR" sz="1400" smtClean="0">
                <a:cs typeface="B Yekan" pitchFamily="2" charset="-78"/>
              </a:rPr>
              <a:t>كالا مي‌باشد.» </a:t>
            </a:r>
            <a:r>
              <a:rPr lang="fa-IR" sz="1400" dirty="0" smtClean="0">
                <a:cs typeface="B Yekan" pitchFamily="2" charset="-78"/>
              </a:rPr>
              <a:t>‏</a:t>
            </a:r>
            <a:br>
              <a:rPr lang="fa-IR" sz="1400" dirty="0" smtClean="0">
                <a:cs typeface="B Yekan" pitchFamily="2" charset="-78"/>
              </a:rPr>
            </a:br>
            <a:r>
              <a:rPr lang="fa-IR" sz="1400" dirty="0" smtClean="0">
                <a:cs typeface="B Yekan" pitchFamily="2" charset="-78"/>
              </a:rPr>
              <a:t>اين اصطلاح به هريك از قسمتهاي سازمان گمرك و يا ادارات اصلي يا تابعة آن نيز اطلاق مي‌شود مثلاً در مورد مأمورين گمرك، حقوق و عوارض ورودي و صدوري و كنترل واردات يا صادرات يا هر امر ديگري كه در حدود عمليات گمركي باشد نيز به كار مي‌رود مثل: مأمور گمرك، حقوق گمركي، اداره گمرك و اظهار </a:t>
            </a:r>
            <a:r>
              <a:rPr lang="fa-IR" sz="1400" smtClean="0">
                <a:cs typeface="B Yekan" pitchFamily="2" charset="-78"/>
              </a:rPr>
              <a:t>نامة گمركي.‏</a:t>
            </a:r>
            <a:r>
              <a:rPr lang="fa-IR" sz="1400" dirty="0" smtClean="0">
                <a:cs typeface="B Yekan" pitchFamily="2" charset="-78"/>
              </a:rPr>
              <a:t/>
            </a:r>
            <a:br>
              <a:rPr lang="fa-IR" sz="1400" dirty="0" smtClean="0">
                <a:cs typeface="B Yekan" pitchFamily="2" charset="-78"/>
              </a:rPr>
            </a:br>
            <a:r>
              <a:rPr lang="fa-IR" sz="1400" dirty="0" smtClean="0">
                <a:cs typeface="B Yekan" pitchFamily="2" charset="-78"/>
              </a:rPr>
              <a:t>با توجه به تعاريف به عمل آمده مي‌توان گفت گمرك سازماني است مالي و اقتصادي كه از ديرزمان در كشورها وجود داشته و در هر زمان بنا به مقتضيات زمان و خواست حكومتهاي شكل و سازماني خاص به خود گرفته است تا به صورت فعلي </a:t>
            </a:r>
            <a:r>
              <a:rPr lang="fa-IR" sz="1400" smtClean="0">
                <a:cs typeface="B Yekan" pitchFamily="2" charset="-78"/>
              </a:rPr>
              <a:t>درآمده است.‏</a:t>
            </a:r>
            <a:r>
              <a:rPr lang="fa-IR" sz="1400" dirty="0" smtClean="0">
                <a:cs typeface="B Yekan" pitchFamily="2" charset="-78"/>
              </a:rPr>
              <a:t/>
            </a:r>
            <a:br>
              <a:rPr lang="fa-IR" sz="1400" dirty="0" smtClean="0">
                <a:cs typeface="B Yekan" pitchFamily="2" charset="-78"/>
              </a:rPr>
            </a:br>
            <a:r>
              <a:rPr lang="fa-IR" sz="1400" dirty="0" smtClean="0">
                <a:cs typeface="B Yekan" pitchFamily="2" charset="-78"/>
              </a:rPr>
              <a:t>  ·   گمرك به طور قانوني فقط نقش تطبيق واردات و صادرات را با مقررات وضع شده براي واردات كالا و </a:t>
            </a:r>
            <a:r>
              <a:rPr lang="fa-IR" sz="1400" smtClean="0">
                <a:cs typeface="B Yekan" pitchFamily="2" charset="-78"/>
              </a:rPr>
              <a:t>صادرات دارد. </a:t>
            </a:r>
            <a:r>
              <a:rPr lang="fa-IR" sz="1400" dirty="0" smtClean="0">
                <a:cs typeface="B Yekan" pitchFamily="2" charset="-78"/>
              </a:rPr>
              <a:t>بنابراين در ورود يا صدور كالا فقط نقش گمرك‌آن‌است ‌كه:‏</a:t>
            </a:r>
            <a:br>
              <a:rPr lang="fa-IR" sz="1400" dirty="0" smtClean="0">
                <a:cs typeface="B Yekan" pitchFamily="2" charset="-78"/>
              </a:rPr>
            </a:br>
            <a:r>
              <a:rPr lang="fa-IR" sz="1400" dirty="0" smtClean="0">
                <a:cs typeface="B Yekan" pitchFamily="2" charset="-78"/>
              </a:rPr>
              <a:t>‏1- الزامات قانوني در ورود و صدوركالا توسط وارد كنندگان يا صادر كنندگان </a:t>
            </a:r>
            <a:r>
              <a:rPr lang="fa-IR" sz="1400" smtClean="0">
                <a:cs typeface="B Yekan" pitchFamily="2" charset="-78"/>
              </a:rPr>
              <a:t>رعايت شود.‏</a:t>
            </a:r>
            <a:r>
              <a:rPr lang="fa-IR" sz="1400" dirty="0" smtClean="0">
                <a:cs typeface="B Yekan" pitchFamily="2" charset="-78"/>
              </a:rPr>
              <a:t/>
            </a:r>
            <a:br>
              <a:rPr lang="fa-IR" sz="1400" dirty="0" smtClean="0">
                <a:cs typeface="B Yekan" pitchFamily="2" charset="-78"/>
              </a:rPr>
            </a:br>
            <a:r>
              <a:rPr lang="fa-IR" sz="1400" dirty="0" smtClean="0">
                <a:cs typeface="B Yekan" pitchFamily="2" charset="-78"/>
              </a:rPr>
              <a:t>‏2- محدوديت‌ها و ممنوعيت‌هاي وضع شده </a:t>
            </a:r>
            <a:r>
              <a:rPr lang="fa-IR" sz="1400" smtClean="0">
                <a:cs typeface="B Yekan" pitchFamily="2" charset="-78"/>
              </a:rPr>
              <a:t>مراعات شود.‏</a:t>
            </a:r>
            <a:r>
              <a:rPr lang="fa-IR" sz="1400" dirty="0" smtClean="0">
                <a:cs typeface="B Yekan" pitchFamily="2" charset="-78"/>
              </a:rPr>
              <a:t/>
            </a:r>
            <a:br>
              <a:rPr lang="fa-IR" sz="1400" dirty="0" smtClean="0">
                <a:cs typeface="B Yekan" pitchFamily="2" charset="-78"/>
              </a:rPr>
            </a:br>
            <a:r>
              <a:rPr lang="fa-IR" sz="1400" dirty="0" smtClean="0">
                <a:cs typeface="B Yekan" pitchFamily="2" charset="-78"/>
              </a:rPr>
              <a:t>‏3- معافيت ‌ها و تخفيف‌هاي توصيه شده به موجب قانون در صورت تطبيق مشخصات كالا، به وارد يا صادركننده </a:t>
            </a:r>
            <a:r>
              <a:rPr lang="fa-IR" sz="1400" smtClean="0">
                <a:cs typeface="B Yekan" pitchFamily="2" charset="-78"/>
              </a:rPr>
              <a:t>داده شود.‏</a:t>
            </a:r>
            <a:r>
              <a:rPr lang="fa-IR" sz="1400" dirty="0" smtClean="0">
                <a:cs typeface="B Yekan" pitchFamily="2" charset="-78"/>
              </a:rPr>
              <a:t/>
            </a:r>
            <a:br>
              <a:rPr lang="fa-IR" sz="1400" dirty="0" smtClean="0">
                <a:cs typeface="B Yekan" pitchFamily="2" charset="-78"/>
              </a:rPr>
            </a:br>
            <a:r>
              <a:rPr lang="fa-IR" sz="1400" dirty="0" smtClean="0">
                <a:cs typeface="B Yekan" pitchFamily="2" charset="-78"/>
              </a:rPr>
              <a:t>‏4- حقوق و عوارضي كه وضع شده است را بطور صحيح </a:t>
            </a:r>
            <a:r>
              <a:rPr lang="fa-IR" sz="1400" smtClean="0">
                <a:cs typeface="B Yekan" pitchFamily="2" charset="-78"/>
              </a:rPr>
              <a:t>وصول نمايد.</a:t>
            </a:r>
            <a:endParaRPr lang="fa-IR" sz="1400" dirty="0">
              <a:cs typeface="B Yekan" pitchFamily="2" charset="-78"/>
            </a:endParaRPr>
          </a:p>
        </p:txBody>
      </p:sp>
      <p:sp>
        <p:nvSpPr>
          <p:cNvPr id="4" name="Footer Placeholder 3"/>
          <p:cNvSpPr>
            <a:spLocks noGrp="1"/>
          </p:cNvSpPr>
          <p:nvPr>
            <p:ph type="ftr" sz="quarter" idx="11"/>
          </p:nvPr>
        </p:nvSpPr>
        <p:spPr/>
        <p:txBody>
          <a:bodyPr/>
          <a:lstStyle/>
          <a:p>
            <a:pPr>
              <a:defRPr/>
            </a:pPr>
            <a:r>
              <a:rPr lang="fa-IR" smtClean="0"/>
              <a:t>اداره كل گمرك اصفهان</a:t>
            </a:r>
            <a:endParaRPr lang="en-US"/>
          </a:p>
        </p:txBody>
      </p:sp>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3</a:t>
            </a:fld>
            <a:endParaRPr lang="en-US"/>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rtl="1" eaLnBrk="1" fontAlgn="auto" hangingPunct="1">
              <a:spcAft>
                <a:spcPts val="0"/>
              </a:spcAft>
              <a:defRPr/>
            </a:pPr>
            <a:r>
              <a:rPr lang="fa-IR" dirty="0" smtClean="0">
                <a:cs typeface="B Jadid" pitchFamily="2" charset="-78"/>
              </a:rPr>
              <a:t>صادرات گروه گمركات كشور</a:t>
            </a:r>
            <a:endParaRPr lang="en-US" dirty="0" smtClean="0">
              <a:cs typeface="B Jadid" pitchFamily="2" charset="-78"/>
            </a:endParaRPr>
          </a:p>
        </p:txBody>
      </p:sp>
      <p:graphicFrame>
        <p:nvGraphicFramePr>
          <p:cNvPr id="4" name="Content Placeholder 3"/>
          <p:cNvGraphicFramePr>
            <a:graphicFrameLocks noGrp="1"/>
          </p:cNvGraphicFramePr>
          <p:nvPr>
            <p:ph idx="1"/>
          </p:nvPr>
        </p:nvGraphicFramePr>
        <p:xfrm>
          <a:off x="457200" y="990599"/>
          <a:ext cx="8229599" cy="5334002"/>
        </p:xfrm>
        <a:graphic>
          <a:graphicData uri="http://schemas.openxmlformats.org/drawingml/2006/table">
            <a:tbl>
              <a:tblPr firstRow="1" bandRow="1">
                <a:tableStyleId>{85BE263C-DBD7-4A20-BB59-AAB30ACAA65A}</a:tableStyleId>
              </a:tblPr>
              <a:tblGrid>
                <a:gridCol w="990027"/>
                <a:gridCol w="990027"/>
                <a:gridCol w="1361287"/>
                <a:gridCol w="1794424"/>
                <a:gridCol w="2331835"/>
                <a:gridCol w="761999"/>
              </a:tblGrid>
              <a:tr h="786062">
                <a:tc>
                  <a:txBody>
                    <a:bodyPr/>
                    <a:lstStyle/>
                    <a:p>
                      <a:pPr algn="ctr" rtl="1"/>
                      <a:r>
                        <a:rPr lang="fa-IR" sz="1800" b="0" dirty="0" smtClean="0">
                          <a:cs typeface="B Yekan" pitchFamily="2" charset="-78"/>
                        </a:rPr>
                        <a:t>سهم </a:t>
                      </a:r>
                    </a:p>
                    <a:p>
                      <a:pPr algn="ctr" rtl="1"/>
                      <a:r>
                        <a:rPr lang="fa-IR" sz="1800" b="0" dirty="0" smtClean="0">
                          <a:cs typeface="B Yekan" pitchFamily="2" charset="-78"/>
                        </a:rPr>
                        <a:t>وزني</a:t>
                      </a:r>
                      <a:endParaRPr lang="en-US" sz="1800" b="0" dirty="0">
                        <a:cs typeface="B Yekan" pitchFamily="2" charset="-78"/>
                      </a:endParaRPr>
                    </a:p>
                  </a:txBody>
                  <a:tcPr anchor="ctr"/>
                </a:tc>
                <a:tc>
                  <a:txBody>
                    <a:bodyPr/>
                    <a:lstStyle/>
                    <a:p>
                      <a:pPr algn="ctr" rtl="1"/>
                      <a:r>
                        <a:rPr lang="fa-IR" sz="1800" b="0" dirty="0" smtClean="0">
                          <a:cs typeface="B Yekan" pitchFamily="2" charset="-78"/>
                        </a:rPr>
                        <a:t>سهم ارزشي</a:t>
                      </a:r>
                      <a:endParaRPr lang="en-US" sz="1800" b="0" dirty="0">
                        <a:cs typeface="B Yekan" pitchFamily="2" charset="-78"/>
                      </a:endParaRPr>
                    </a:p>
                  </a:txBody>
                  <a:tcPr anchor="ctr"/>
                </a:tc>
                <a:tc>
                  <a:txBody>
                    <a:bodyPr/>
                    <a:lstStyle/>
                    <a:p>
                      <a:pPr algn="ctr" rtl="1"/>
                      <a:r>
                        <a:rPr lang="fa-IR" sz="1800" b="0" dirty="0" smtClean="0">
                          <a:cs typeface="B Yekan" pitchFamily="2" charset="-78"/>
                        </a:rPr>
                        <a:t>وزن</a:t>
                      </a:r>
                    </a:p>
                    <a:p>
                      <a:pPr algn="ctr" rtl="1"/>
                      <a:r>
                        <a:rPr lang="fa-IR" sz="1800" b="0" dirty="0" smtClean="0">
                          <a:cs typeface="B Yekan" pitchFamily="2" charset="-78"/>
                        </a:rPr>
                        <a:t> (هزار تن)</a:t>
                      </a:r>
                      <a:endParaRPr lang="en-US" sz="1800" b="0" dirty="0">
                        <a:cs typeface="B Yekan" pitchFamily="2" charset="-78"/>
                      </a:endParaRPr>
                    </a:p>
                  </a:txBody>
                  <a:tcPr anchor="ctr"/>
                </a:tc>
                <a:tc>
                  <a:txBody>
                    <a:bodyPr/>
                    <a:lstStyle/>
                    <a:p>
                      <a:pPr algn="ctr" rtl="1"/>
                      <a:r>
                        <a:rPr lang="fa-IR" sz="1800" b="0" dirty="0" smtClean="0">
                          <a:cs typeface="B Yekan" pitchFamily="2" charset="-78"/>
                        </a:rPr>
                        <a:t>ارزش</a:t>
                      </a:r>
                    </a:p>
                    <a:p>
                      <a:pPr algn="ctr" rtl="1"/>
                      <a:r>
                        <a:rPr lang="fa-IR" sz="1800" b="0" dirty="0" smtClean="0">
                          <a:cs typeface="B Yekan" pitchFamily="2" charset="-78"/>
                        </a:rPr>
                        <a:t> (ميليون دلار)</a:t>
                      </a:r>
                      <a:endParaRPr lang="en-US" sz="1800" b="0" dirty="0">
                        <a:cs typeface="B Yekan" pitchFamily="2" charset="-78"/>
                      </a:endParaRPr>
                    </a:p>
                  </a:txBody>
                  <a:tcPr anchor="ctr"/>
                </a:tc>
                <a:tc>
                  <a:txBody>
                    <a:bodyPr/>
                    <a:lstStyle/>
                    <a:p>
                      <a:pPr algn="ctr" rtl="1"/>
                      <a:r>
                        <a:rPr lang="fa-IR" sz="1800" b="0" dirty="0" smtClean="0">
                          <a:cs typeface="B Yekan" pitchFamily="2" charset="-78"/>
                        </a:rPr>
                        <a:t>گروه</a:t>
                      </a:r>
                      <a:r>
                        <a:rPr lang="fa-IR" sz="1800" b="0" baseline="0" dirty="0" smtClean="0">
                          <a:cs typeface="B Yekan" pitchFamily="2" charset="-78"/>
                        </a:rPr>
                        <a:t> گمرك</a:t>
                      </a:r>
                      <a:endParaRPr lang="en-US" sz="1800" b="0" dirty="0">
                        <a:cs typeface="B Yekan" pitchFamily="2" charset="-78"/>
                      </a:endParaRPr>
                    </a:p>
                  </a:txBody>
                  <a:tcPr anchor="ctr"/>
                </a:tc>
                <a:tc>
                  <a:txBody>
                    <a:bodyPr/>
                    <a:lstStyle/>
                    <a:p>
                      <a:pPr algn="ctr" rtl="1"/>
                      <a:r>
                        <a:rPr lang="fa-IR" sz="1800" b="0" dirty="0" smtClean="0">
                          <a:cs typeface="B Yekan" pitchFamily="2" charset="-78"/>
                        </a:rPr>
                        <a:t>رديف</a:t>
                      </a:r>
                      <a:endParaRPr lang="en-US" sz="1800" b="0" dirty="0">
                        <a:cs typeface="B Yekan" pitchFamily="2" charset="-78"/>
                      </a:endParaRPr>
                    </a:p>
                  </a:txBody>
                  <a:tcPr anchor="ctr"/>
                </a:tc>
              </a:tr>
              <a:tr h="455418">
                <a:tc>
                  <a:txBody>
                    <a:bodyPr/>
                    <a:lstStyle/>
                    <a:p>
                      <a:pPr algn="ctr" rtl="1"/>
                      <a:r>
                        <a:rPr lang="fa-IR" sz="1800" dirty="0" smtClean="0">
                          <a:cs typeface="B Yekan" pitchFamily="2" charset="-78"/>
                        </a:rPr>
                        <a:t>15</a:t>
                      </a:r>
                      <a:endParaRPr lang="en-US" sz="1800" dirty="0">
                        <a:cs typeface="B Yekan" pitchFamily="2" charset="-78"/>
                      </a:endParaRPr>
                    </a:p>
                  </a:txBody>
                  <a:tcPr anchor="ctr"/>
                </a:tc>
                <a:tc>
                  <a:txBody>
                    <a:bodyPr/>
                    <a:lstStyle/>
                    <a:p>
                      <a:pPr algn="ctr" rtl="1"/>
                      <a:r>
                        <a:rPr lang="fa-IR" sz="1800" dirty="0" smtClean="0">
                          <a:cs typeface="B Yekan" pitchFamily="2" charset="-78"/>
                        </a:rPr>
                        <a:t>21</a:t>
                      </a:r>
                      <a:endParaRPr lang="en-US" sz="1800" dirty="0">
                        <a:cs typeface="B Yekan" pitchFamily="2" charset="-78"/>
                      </a:endParaRPr>
                    </a:p>
                  </a:txBody>
                  <a:tcPr anchor="ctr"/>
                </a:tc>
                <a:tc>
                  <a:txBody>
                    <a:bodyPr/>
                    <a:lstStyle/>
                    <a:p>
                      <a:pPr algn="ctr" rtl="1"/>
                      <a:r>
                        <a:rPr lang="fa-IR" sz="1800" dirty="0" smtClean="0">
                          <a:cs typeface="B Yekan" pitchFamily="2" charset="-78"/>
                        </a:rPr>
                        <a:t>10370</a:t>
                      </a:r>
                      <a:endParaRPr lang="en-US" sz="1800" dirty="0">
                        <a:cs typeface="B Yekan" pitchFamily="2" charset="-78"/>
                      </a:endParaRPr>
                    </a:p>
                  </a:txBody>
                  <a:tcPr anchor="ctr"/>
                </a:tc>
                <a:tc>
                  <a:txBody>
                    <a:bodyPr/>
                    <a:lstStyle/>
                    <a:p>
                      <a:pPr algn="ctr" rtl="1"/>
                      <a:r>
                        <a:rPr lang="fa-IR" sz="1800" dirty="0" smtClean="0">
                          <a:cs typeface="B Yekan" pitchFamily="2" charset="-78"/>
                        </a:rPr>
                        <a:t>6959</a:t>
                      </a:r>
                      <a:endParaRPr lang="en-US" sz="1800" dirty="0">
                        <a:cs typeface="B Yekan" pitchFamily="2" charset="-78"/>
                      </a:endParaRPr>
                    </a:p>
                  </a:txBody>
                  <a:tcPr anchor="ctr"/>
                </a:tc>
                <a:tc>
                  <a:txBody>
                    <a:bodyPr/>
                    <a:lstStyle/>
                    <a:p>
                      <a:pPr algn="r" rtl="1"/>
                      <a:r>
                        <a:rPr lang="fa-IR" sz="1800" dirty="0" smtClean="0">
                          <a:cs typeface="B Yekan" pitchFamily="2" charset="-78"/>
                        </a:rPr>
                        <a:t>بوشهر</a:t>
                      </a:r>
                      <a:endParaRPr lang="en-US" sz="1800" dirty="0">
                        <a:cs typeface="B Yekan" pitchFamily="2" charset="-78"/>
                      </a:endParaRPr>
                    </a:p>
                  </a:txBody>
                  <a:tcPr anchor="ctr"/>
                </a:tc>
                <a:tc>
                  <a:txBody>
                    <a:bodyPr/>
                    <a:lstStyle/>
                    <a:p>
                      <a:pPr algn="ctr" rtl="1"/>
                      <a:r>
                        <a:rPr lang="fa-IR" sz="1800" dirty="0" smtClean="0">
                          <a:cs typeface="B Yekan" pitchFamily="2" charset="-78"/>
                        </a:rPr>
                        <a:t>1</a:t>
                      </a:r>
                      <a:endParaRPr lang="en-US" sz="1800" dirty="0">
                        <a:cs typeface="B Yekan" pitchFamily="2" charset="-78"/>
                      </a:endParaRPr>
                    </a:p>
                  </a:txBody>
                  <a:tcPr anchor="ctr"/>
                </a:tc>
              </a:tr>
              <a:tr h="455418">
                <a:tc>
                  <a:txBody>
                    <a:bodyPr/>
                    <a:lstStyle/>
                    <a:p>
                      <a:pPr algn="ctr" rtl="1"/>
                      <a:r>
                        <a:rPr lang="fa-IR" sz="1800" dirty="0" smtClean="0">
                          <a:cs typeface="B Yekan" pitchFamily="2" charset="-78"/>
                        </a:rPr>
                        <a:t>37</a:t>
                      </a:r>
                      <a:endParaRPr lang="en-US" sz="1800" dirty="0">
                        <a:cs typeface="B Yekan" pitchFamily="2" charset="-78"/>
                      </a:endParaRPr>
                    </a:p>
                  </a:txBody>
                  <a:tcPr anchor="ctr"/>
                </a:tc>
                <a:tc>
                  <a:txBody>
                    <a:bodyPr/>
                    <a:lstStyle/>
                    <a:p>
                      <a:pPr algn="ctr" rtl="1"/>
                      <a:r>
                        <a:rPr lang="fa-IR" sz="1800" dirty="0" smtClean="0">
                          <a:cs typeface="B Yekan" pitchFamily="2" charset="-78"/>
                        </a:rPr>
                        <a:t>17</a:t>
                      </a:r>
                      <a:endParaRPr lang="en-US" sz="1800" dirty="0">
                        <a:cs typeface="B Yekan" pitchFamily="2" charset="-78"/>
                      </a:endParaRPr>
                    </a:p>
                  </a:txBody>
                  <a:tcPr anchor="ctr"/>
                </a:tc>
                <a:tc>
                  <a:txBody>
                    <a:bodyPr/>
                    <a:lstStyle/>
                    <a:p>
                      <a:pPr algn="ctr" rtl="1"/>
                      <a:r>
                        <a:rPr lang="fa-IR" sz="1800" dirty="0" smtClean="0">
                          <a:cs typeface="B Yekan" pitchFamily="2" charset="-78"/>
                        </a:rPr>
                        <a:t>25811</a:t>
                      </a:r>
                      <a:endParaRPr lang="en-US" sz="1800" dirty="0">
                        <a:cs typeface="B Yekan" pitchFamily="2" charset="-78"/>
                      </a:endParaRPr>
                    </a:p>
                  </a:txBody>
                  <a:tcPr anchor="ctr"/>
                </a:tc>
                <a:tc>
                  <a:txBody>
                    <a:bodyPr/>
                    <a:lstStyle/>
                    <a:p>
                      <a:pPr algn="ctr" rtl="1"/>
                      <a:r>
                        <a:rPr lang="fa-IR" sz="1800" dirty="0" smtClean="0">
                          <a:cs typeface="B Yekan" pitchFamily="2" charset="-78"/>
                        </a:rPr>
                        <a:t>5445</a:t>
                      </a:r>
                      <a:endParaRPr lang="en-US" sz="1800" dirty="0">
                        <a:cs typeface="B Yekan" pitchFamily="2" charset="-78"/>
                      </a:endParaRPr>
                    </a:p>
                  </a:txBody>
                  <a:tcPr anchor="ctr"/>
                </a:tc>
                <a:tc>
                  <a:txBody>
                    <a:bodyPr/>
                    <a:lstStyle/>
                    <a:p>
                      <a:pPr algn="r" rtl="1"/>
                      <a:r>
                        <a:rPr lang="fa-IR" sz="1800" dirty="0" smtClean="0">
                          <a:cs typeface="B Yekan" pitchFamily="2" charset="-78"/>
                        </a:rPr>
                        <a:t>هرمزگان</a:t>
                      </a:r>
                      <a:endParaRPr lang="en-US" sz="1800" dirty="0">
                        <a:cs typeface="B Yekan" pitchFamily="2" charset="-78"/>
                      </a:endParaRPr>
                    </a:p>
                  </a:txBody>
                  <a:tcPr anchor="ctr"/>
                </a:tc>
                <a:tc>
                  <a:txBody>
                    <a:bodyPr/>
                    <a:lstStyle/>
                    <a:p>
                      <a:pPr algn="ctr" rtl="1"/>
                      <a:r>
                        <a:rPr lang="fa-IR" sz="1800" dirty="0" smtClean="0">
                          <a:cs typeface="B Yekan" pitchFamily="2" charset="-78"/>
                        </a:rPr>
                        <a:t>2</a:t>
                      </a:r>
                      <a:endParaRPr lang="en-US" sz="1800" dirty="0">
                        <a:cs typeface="B Yekan" pitchFamily="2" charset="-78"/>
                      </a:endParaRPr>
                    </a:p>
                  </a:txBody>
                  <a:tcPr anchor="ctr"/>
                </a:tc>
              </a:tr>
              <a:tr h="455418">
                <a:tc>
                  <a:txBody>
                    <a:bodyPr/>
                    <a:lstStyle/>
                    <a:p>
                      <a:pPr algn="ctr" rtl="1"/>
                      <a:r>
                        <a:rPr lang="fa-IR" sz="1800" dirty="0" smtClean="0">
                          <a:cs typeface="B Yekan" pitchFamily="2" charset="-78"/>
                        </a:rPr>
                        <a:t>2</a:t>
                      </a:r>
                      <a:endParaRPr lang="en-US" sz="1800" dirty="0">
                        <a:cs typeface="B Yekan" pitchFamily="2" charset="-78"/>
                      </a:endParaRPr>
                    </a:p>
                  </a:txBody>
                  <a:tcPr anchor="ctr"/>
                </a:tc>
                <a:tc>
                  <a:txBody>
                    <a:bodyPr/>
                    <a:lstStyle/>
                    <a:p>
                      <a:pPr algn="ctr" rtl="1"/>
                      <a:r>
                        <a:rPr lang="fa-IR" sz="1800" dirty="0" smtClean="0">
                          <a:cs typeface="B Yekan" pitchFamily="2" charset="-78"/>
                        </a:rPr>
                        <a:t>12</a:t>
                      </a:r>
                      <a:endParaRPr lang="en-US" sz="1800" dirty="0">
                        <a:cs typeface="B Yekan" pitchFamily="2" charset="-78"/>
                      </a:endParaRPr>
                    </a:p>
                  </a:txBody>
                  <a:tcPr anchor="ctr"/>
                </a:tc>
                <a:tc>
                  <a:txBody>
                    <a:bodyPr/>
                    <a:lstStyle/>
                    <a:p>
                      <a:pPr algn="ctr" rtl="1"/>
                      <a:r>
                        <a:rPr lang="fa-IR" sz="1800" dirty="0" smtClean="0">
                          <a:cs typeface="B Yekan" pitchFamily="2" charset="-78"/>
                        </a:rPr>
                        <a:t>1082</a:t>
                      </a:r>
                      <a:endParaRPr lang="en-US" sz="1800" dirty="0">
                        <a:cs typeface="B Yekan" pitchFamily="2" charset="-78"/>
                      </a:endParaRPr>
                    </a:p>
                  </a:txBody>
                  <a:tcPr anchor="ctr"/>
                </a:tc>
                <a:tc>
                  <a:txBody>
                    <a:bodyPr/>
                    <a:lstStyle/>
                    <a:p>
                      <a:pPr algn="ctr" rtl="1"/>
                      <a:r>
                        <a:rPr lang="fa-IR" sz="1800" dirty="0" smtClean="0">
                          <a:cs typeface="B Yekan" pitchFamily="2" charset="-78"/>
                        </a:rPr>
                        <a:t>3831</a:t>
                      </a:r>
                      <a:endParaRPr lang="en-US" sz="1800" dirty="0">
                        <a:cs typeface="B Yekan" pitchFamily="2" charset="-78"/>
                      </a:endParaRPr>
                    </a:p>
                  </a:txBody>
                  <a:tcPr anchor="ctr"/>
                </a:tc>
                <a:tc>
                  <a:txBody>
                    <a:bodyPr/>
                    <a:lstStyle/>
                    <a:p>
                      <a:pPr algn="r"/>
                      <a:r>
                        <a:rPr kumimoji="0" lang="fa-IR" sz="1800" kern="1200" dirty="0" smtClean="0">
                          <a:cs typeface="B Yekan" pitchFamily="2" charset="-78"/>
                        </a:rPr>
                        <a:t>تهران</a:t>
                      </a:r>
                      <a:endParaRPr kumimoji="0" lang="en-US" sz="1800" kern="1200" dirty="0" smtClean="0">
                        <a:solidFill>
                          <a:schemeClr val="dk1"/>
                        </a:solidFill>
                        <a:latin typeface="+mn-lt"/>
                        <a:ea typeface="+mn-ea"/>
                        <a:cs typeface="B Yekan" pitchFamily="2" charset="-78"/>
                      </a:endParaRPr>
                    </a:p>
                  </a:txBody>
                  <a:tcPr anchor="ctr"/>
                </a:tc>
                <a:tc>
                  <a:txBody>
                    <a:bodyPr/>
                    <a:lstStyle/>
                    <a:p>
                      <a:pPr algn="ctr"/>
                      <a:r>
                        <a:rPr kumimoji="0" lang="fa-IR" sz="1800" kern="1200" dirty="0" smtClean="0">
                          <a:cs typeface="B Yekan" pitchFamily="2" charset="-78"/>
                        </a:rPr>
                        <a:t>3</a:t>
                      </a:r>
                      <a:endParaRPr kumimoji="0" lang="en-US" sz="1800" kern="1200" dirty="0" smtClean="0">
                        <a:solidFill>
                          <a:schemeClr val="dk1"/>
                        </a:solidFill>
                        <a:latin typeface="+mn-lt"/>
                        <a:ea typeface="+mn-ea"/>
                        <a:cs typeface="B Yekan" pitchFamily="2" charset="-78"/>
                      </a:endParaRPr>
                    </a:p>
                  </a:txBody>
                  <a:tcPr anchor="ctr"/>
                </a:tc>
              </a:tr>
              <a:tr h="455418">
                <a:tc>
                  <a:txBody>
                    <a:bodyPr/>
                    <a:lstStyle/>
                    <a:p>
                      <a:pPr algn="ctr" rtl="1"/>
                      <a:r>
                        <a:rPr lang="fa-IR" sz="1800" dirty="0" smtClean="0">
                          <a:cs typeface="B Yekan" pitchFamily="2" charset="-78"/>
                        </a:rPr>
                        <a:t>14</a:t>
                      </a:r>
                      <a:endParaRPr lang="en-US" sz="1800" dirty="0">
                        <a:cs typeface="B Yekan" pitchFamily="2" charset="-78"/>
                      </a:endParaRPr>
                    </a:p>
                  </a:txBody>
                  <a:tcPr anchor="ctr"/>
                </a:tc>
                <a:tc>
                  <a:txBody>
                    <a:bodyPr/>
                    <a:lstStyle/>
                    <a:p>
                      <a:pPr algn="ctr" rtl="1"/>
                      <a:r>
                        <a:rPr lang="fa-IR" sz="1800" dirty="0" smtClean="0">
                          <a:cs typeface="B Yekan" pitchFamily="2" charset="-78"/>
                        </a:rPr>
                        <a:t>11</a:t>
                      </a:r>
                      <a:endParaRPr lang="en-US" sz="1800" dirty="0">
                        <a:cs typeface="B Yekan" pitchFamily="2" charset="-78"/>
                      </a:endParaRPr>
                    </a:p>
                  </a:txBody>
                  <a:tcPr anchor="ctr"/>
                </a:tc>
                <a:tc>
                  <a:txBody>
                    <a:bodyPr/>
                    <a:lstStyle/>
                    <a:p>
                      <a:pPr algn="ctr" rtl="1"/>
                      <a:r>
                        <a:rPr lang="fa-IR" sz="1800" dirty="0" smtClean="0">
                          <a:cs typeface="B Yekan" pitchFamily="2" charset="-78"/>
                        </a:rPr>
                        <a:t>9753</a:t>
                      </a:r>
                      <a:endParaRPr lang="en-US" sz="1800" dirty="0">
                        <a:cs typeface="B Yekan" pitchFamily="2" charset="-78"/>
                      </a:endParaRPr>
                    </a:p>
                  </a:txBody>
                  <a:tcPr anchor="ctr"/>
                </a:tc>
                <a:tc>
                  <a:txBody>
                    <a:bodyPr/>
                    <a:lstStyle/>
                    <a:p>
                      <a:pPr algn="ctr" rtl="1"/>
                      <a:r>
                        <a:rPr lang="fa-IR" sz="1800" dirty="0" smtClean="0">
                          <a:cs typeface="B Yekan" pitchFamily="2" charset="-78"/>
                        </a:rPr>
                        <a:t>3431</a:t>
                      </a:r>
                      <a:endParaRPr lang="en-US" sz="1800" dirty="0">
                        <a:cs typeface="B Yekan" pitchFamily="2" charset="-78"/>
                      </a:endParaRPr>
                    </a:p>
                  </a:txBody>
                  <a:tcPr anchor="ctr"/>
                </a:tc>
                <a:tc>
                  <a:txBody>
                    <a:bodyPr/>
                    <a:lstStyle/>
                    <a:p>
                      <a:pPr algn="r" rtl="1"/>
                      <a:r>
                        <a:rPr lang="fa-IR" sz="1800" dirty="0" smtClean="0">
                          <a:cs typeface="B Yekan" pitchFamily="2" charset="-78"/>
                        </a:rPr>
                        <a:t>خوزستان</a:t>
                      </a:r>
                      <a:endParaRPr lang="en-US" sz="1800" dirty="0">
                        <a:cs typeface="B Yekan" pitchFamily="2" charset="-78"/>
                      </a:endParaRPr>
                    </a:p>
                  </a:txBody>
                  <a:tcPr anchor="ctr"/>
                </a:tc>
                <a:tc>
                  <a:txBody>
                    <a:bodyPr/>
                    <a:lstStyle/>
                    <a:p>
                      <a:pPr algn="ctr" rtl="1"/>
                      <a:r>
                        <a:rPr lang="fa-IR" sz="1800" dirty="0" smtClean="0">
                          <a:cs typeface="B Yekan" pitchFamily="2" charset="-78"/>
                        </a:rPr>
                        <a:t>4</a:t>
                      </a:r>
                      <a:endParaRPr lang="en-US" sz="1800" dirty="0">
                        <a:cs typeface="B Yekan" pitchFamily="2" charset="-78"/>
                      </a:endParaRPr>
                    </a:p>
                  </a:txBody>
                  <a:tcPr anchor="ctr"/>
                </a:tc>
              </a:tr>
              <a:tr h="455418">
                <a:tc>
                  <a:txBody>
                    <a:bodyPr/>
                    <a:lstStyle/>
                    <a:p>
                      <a:pPr algn="ctr" rtl="1"/>
                      <a:r>
                        <a:rPr lang="fa-IR" sz="1800" dirty="0" smtClean="0">
                          <a:cs typeface="B Yekan" pitchFamily="2" charset="-78"/>
                        </a:rPr>
                        <a:t>3</a:t>
                      </a:r>
                      <a:endParaRPr lang="en-US" sz="1800" dirty="0">
                        <a:cs typeface="B Yekan" pitchFamily="2" charset="-78"/>
                      </a:endParaRPr>
                    </a:p>
                  </a:txBody>
                  <a:tcPr anchor="ctr"/>
                </a:tc>
                <a:tc>
                  <a:txBody>
                    <a:bodyPr/>
                    <a:lstStyle/>
                    <a:p>
                      <a:pPr algn="ctr" rtl="1"/>
                      <a:r>
                        <a:rPr lang="fa-IR" sz="1800" dirty="0" smtClean="0">
                          <a:cs typeface="B Yekan" pitchFamily="2" charset="-78"/>
                        </a:rPr>
                        <a:t>6</a:t>
                      </a:r>
                      <a:endParaRPr lang="en-US" sz="1800" dirty="0">
                        <a:cs typeface="B Yekan" pitchFamily="2" charset="-78"/>
                      </a:endParaRPr>
                    </a:p>
                  </a:txBody>
                  <a:tcPr anchor="ctr"/>
                </a:tc>
                <a:tc>
                  <a:txBody>
                    <a:bodyPr/>
                    <a:lstStyle/>
                    <a:p>
                      <a:pPr algn="ctr" rtl="1"/>
                      <a:r>
                        <a:rPr lang="fa-IR" sz="1800" dirty="0" smtClean="0">
                          <a:cs typeface="B Yekan" pitchFamily="2" charset="-78"/>
                        </a:rPr>
                        <a:t>2281</a:t>
                      </a:r>
                      <a:endParaRPr lang="en-US" sz="1800" dirty="0">
                        <a:cs typeface="B Yekan" pitchFamily="2" charset="-78"/>
                      </a:endParaRPr>
                    </a:p>
                  </a:txBody>
                  <a:tcPr anchor="ctr"/>
                </a:tc>
                <a:tc>
                  <a:txBody>
                    <a:bodyPr/>
                    <a:lstStyle/>
                    <a:p>
                      <a:pPr algn="ctr" rtl="1"/>
                      <a:r>
                        <a:rPr lang="fa-IR" sz="1800" dirty="0" smtClean="0">
                          <a:cs typeface="B Yekan" pitchFamily="2" charset="-78"/>
                        </a:rPr>
                        <a:t>1962</a:t>
                      </a:r>
                      <a:endParaRPr lang="en-US" sz="1800" dirty="0">
                        <a:cs typeface="B Yekan" pitchFamily="2" charset="-78"/>
                      </a:endParaRPr>
                    </a:p>
                  </a:txBody>
                  <a:tcPr anchor="ctr"/>
                </a:tc>
                <a:tc>
                  <a:txBody>
                    <a:bodyPr/>
                    <a:lstStyle/>
                    <a:p>
                      <a:pPr algn="r" rtl="1"/>
                      <a:r>
                        <a:rPr lang="fa-IR" sz="1800" dirty="0" smtClean="0">
                          <a:cs typeface="B Yekan" pitchFamily="2" charset="-78"/>
                        </a:rPr>
                        <a:t>خراسان رضوي</a:t>
                      </a:r>
                      <a:endParaRPr lang="en-US" sz="1800" dirty="0">
                        <a:cs typeface="B Yekan" pitchFamily="2" charset="-78"/>
                      </a:endParaRPr>
                    </a:p>
                  </a:txBody>
                  <a:tcPr anchor="ctr"/>
                </a:tc>
                <a:tc>
                  <a:txBody>
                    <a:bodyPr/>
                    <a:lstStyle/>
                    <a:p>
                      <a:pPr algn="ctr" rtl="1"/>
                      <a:r>
                        <a:rPr lang="fa-IR" sz="1800" dirty="0" smtClean="0">
                          <a:cs typeface="B Yekan" pitchFamily="2" charset="-78"/>
                        </a:rPr>
                        <a:t>5</a:t>
                      </a:r>
                      <a:endParaRPr lang="en-US" sz="1800" dirty="0">
                        <a:cs typeface="B Yekan" pitchFamily="2" charset="-78"/>
                      </a:endParaRPr>
                    </a:p>
                  </a:txBody>
                  <a:tcPr anchor="ctr"/>
                </a:tc>
              </a:tr>
              <a:tr h="449178">
                <a:tc>
                  <a:txBody>
                    <a:bodyPr/>
                    <a:lstStyle/>
                    <a:p>
                      <a:pPr algn="ctr" rtl="1"/>
                      <a:r>
                        <a:rPr lang="fa-IR" sz="1800" dirty="0" smtClean="0">
                          <a:solidFill>
                            <a:srgbClr val="FF0000"/>
                          </a:solidFill>
                          <a:cs typeface="B Yekan" pitchFamily="2" charset="-78"/>
                        </a:rPr>
                        <a:t>2</a:t>
                      </a:r>
                      <a:endParaRPr lang="en-US" sz="1800" dirty="0">
                        <a:solidFill>
                          <a:srgbClr val="FF0000"/>
                        </a:solidFill>
                        <a:cs typeface="B Yekan" pitchFamily="2" charset="-78"/>
                      </a:endParaRPr>
                    </a:p>
                  </a:txBody>
                  <a:tcPr anchor="ctr"/>
                </a:tc>
                <a:tc>
                  <a:txBody>
                    <a:bodyPr/>
                    <a:lstStyle/>
                    <a:p>
                      <a:pPr algn="ctr" rtl="1"/>
                      <a:r>
                        <a:rPr lang="fa-IR" sz="1800" dirty="0" smtClean="0">
                          <a:solidFill>
                            <a:srgbClr val="FF0000"/>
                          </a:solidFill>
                          <a:cs typeface="B Yekan" pitchFamily="2" charset="-78"/>
                        </a:rPr>
                        <a:t>5</a:t>
                      </a:r>
                      <a:endParaRPr lang="en-US" sz="1800" dirty="0">
                        <a:solidFill>
                          <a:srgbClr val="FF0000"/>
                        </a:solidFill>
                        <a:cs typeface="B Yekan" pitchFamily="2" charset="-78"/>
                      </a:endParaRPr>
                    </a:p>
                  </a:txBody>
                  <a:tcPr anchor="ctr"/>
                </a:tc>
                <a:tc>
                  <a:txBody>
                    <a:bodyPr/>
                    <a:lstStyle/>
                    <a:p>
                      <a:pPr algn="ctr" rtl="1"/>
                      <a:r>
                        <a:rPr lang="fa-IR" sz="1800" dirty="0" smtClean="0">
                          <a:solidFill>
                            <a:srgbClr val="FF0000"/>
                          </a:solidFill>
                          <a:cs typeface="B Yekan" pitchFamily="2" charset="-78"/>
                        </a:rPr>
                        <a:t>1395</a:t>
                      </a:r>
                      <a:endParaRPr lang="en-US" sz="1800" dirty="0">
                        <a:solidFill>
                          <a:srgbClr val="FF0000"/>
                        </a:solidFill>
                        <a:cs typeface="B Yekan" pitchFamily="2" charset="-78"/>
                      </a:endParaRPr>
                    </a:p>
                  </a:txBody>
                  <a:tcPr anchor="ctr"/>
                </a:tc>
                <a:tc>
                  <a:txBody>
                    <a:bodyPr/>
                    <a:lstStyle/>
                    <a:p>
                      <a:pPr algn="ctr" rtl="1"/>
                      <a:r>
                        <a:rPr lang="fa-IR" sz="1800" dirty="0" smtClean="0">
                          <a:solidFill>
                            <a:srgbClr val="FF0000"/>
                          </a:solidFill>
                          <a:cs typeface="B Yekan" pitchFamily="2" charset="-78"/>
                        </a:rPr>
                        <a:t>1651</a:t>
                      </a:r>
                      <a:endParaRPr lang="en-US" sz="1800" dirty="0">
                        <a:solidFill>
                          <a:srgbClr val="FF0000"/>
                        </a:solidFill>
                        <a:cs typeface="B Yekan" pitchFamily="2" charset="-78"/>
                      </a:endParaRPr>
                    </a:p>
                  </a:txBody>
                  <a:tcPr anchor="ctr"/>
                </a:tc>
                <a:tc>
                  <a:txBody>
                    <a:bodyPr/>
                    <a:lstStyle/>
                    <a:p>
                      <a:pPr algn="r" rtl="1"/>
                      <a:r>
                        <a:rPr lang="fa-IR" sz="1800" dirty="0" smtClean="0">
                          <a:solidFill>
                            <a:srgbClr val="FF0000"/>
                          </a:solidFill>
                          <a:cs typeface="B Yekan" pitchFamily="2" charset="-78"/>
                        </a:rPr>
                        <a:t>اصفهان</a:t>
                      </a:r>
                      <a:endParaRPr lang="en-US" sz="1800" dirty="0">
                        <a:solidFill>
                          <a:srgbClr val="FF0000"/>
                        </a:solidFill>
                        <a:cs typeface="B Yekan" pitchFamily="2" charset="-78"/>
                      </a:endParaRPr>
                    </a:p>
                  </a:txBody>
                  <a:tcPr anchor="ctr"/>
                </a:tc>
                <a:tc>
                  <a:txBody>
                    <a:bodyPr/>
                    <a:lstStyle/>
                    <a:p>
                      <a:pPr algn="ctr" rtl="1"/>
                      <a:r>
                        <a:rPr lang="fa-IR" sz="1800" dirty="0" smtClean="0">
                          <a:solidFill>
                            <a:srgbClr val="FF0000"/>
                          </a:solidFill>
                          <a:cs typeface="B Yekan" pitchFamily="2" charset="-78"/>
                        </a:rPr>
                        <a:t>6</a:t>
                      </a:r>
                      <a:endParaRPr lang="en-US" sz="1800" dirty="0">
                        <a:solidFill>
                          <a:srgbClr val="FF0000"/>
                        </a:solidFill>
                        <a:cs typeface="B Yekan" pitchFamily="2" charset="-78"/>
                      </a:endParaRPr>
                    </a:p>
                  </a:txBody>
                  <a:tcPr anchor="ctr"/>
                </a:tc>
              </a:tr>
              <a:tr h="455418">
                <a:tc>
                  <a:txBody>
                    <a:bodyPr/>
                    <a:lstStyle/>
                    <a:p>
                      <a:pPr algn="ctr" rtl="1"/>
                      <a:r>
                        <a:rPr lang="fa-IR" sz="1800" dirty="0" smtClean="0">
                          <a:solidFill>
                            <a:schemeClr val="tx1"/>
                          </a:solidFill>
                          <a:cs typeface="B Yekan" pitchFamily="2" charset="-78"/>
                        </a:rPr>
                        <a:t>6</a:t>
                      </a:r>
                      <a:endParaRPr lang="en-US" sz="1800" dirty="0">
                        <a:solidFill>
                          <a:schemeClr val="tx1"/>
                        </a:solidFill>
                        <a:cs typeface="B Yekan" pitchFamily="2" charset="-78"/>
                      </a:endParaRPr>
                    </a:p>
                  </a:txBody>
                  <a:tcPr anchor="ctr"/>
                </a:tc>
                <a:tc>
                  <a:txBody>
                    <a:bodyPr/>
                    <a:lstStyle/>
                    <a:p>
                      <a:pPr algn="ctr" rtl="1"/>
                      <a:r>
                        <a:rPr lang="fa-IR" sz="1800" dirty="0" smtClean="0">
                          <a:solidFill>
                            <a:schemeClr val="tx1"/>
                          </a:solidFill>
                          <a:cs typeface="B Yekan" pitchFamily="2" charset="-78"/>
                        </a:rPr>
                        <a:t>4</a:t>
                      </a:r>
                      <a:endParaRPr lang="en-US" sz="1800" dirty="0">
                        <a:solidFill>
                          <a:schemeClr val="tx1"/>
                        </a:solidFill>
                        <a:cs typeface="B Yekan" pitchFamily="2" charset="-78"/>
                      </a:endParaRPr>
                    </a:p>
                  </a:txBody>
                  <a:tcPr anchor="ctr"/>
                </a:tc>
                <a:tc>
                  <a:txBody>
                    <a:bodyPr/>
                    <a:lstStyle/>
                    <a:p>
                      <a:pPr algn="ctr" rtl="1"/>
                      <a:r>
                        <a:rPr lang="fa-IR" sz="1800" dirty="0" smtClean="0">
                          <a:solidFill>
                            <a:schemeClr val="tx1"/>
                          </a:solidFill>
                          <a:cs typeface="B Yekan" pitchFamily="2" charset="-78"/>
                        </a:rPr>
                        <a:t>4243</a:t>
                      </a:r>
                      <a:endParaRPr lang="en-US" sz="1800" dirty="0">
                        <a:solidFill>
                          <a:schemeClr val="tx1"/>
                        </a:solidFill>
                        <a:cs typeface="B Yekan" pitchFamily="2" charset="-78"/>
                      </a:endParaRPr>
                    </a:p>
                  </a:txBody>
                  <a:tcPr anchor="ctr"/>
                </a:tc>
                <a:tc>
                  <a:txBody>
                    <a:bodyPr/>
                    <a:lstStyle/>
                    <a:p>
                      <a:pPr algn="ctr" rtl="1"/>
                      <a:r>
                        <a:rPr lang="fa-IR" sz="1800" dirty="0" smtClean="0">
                          <a:solidFill>
                            <a:schemeClr val="tx1"/>
                          </a:solidFill>
                          <a:cs typeface="B Yekan" pitchFamily="2" charset="-78"/>
                        </a:rPr>
                        <a:t>1363</a:t>
                      </a:r>
                      <a:endParaRPr lang="en-US" sz="1800" dirty="0">
                        <a:solidFill>
                          <a:schemeClr val="tx1"/>
                        </a:solidFill>
                        <a:cs typeface="B Yekan" pitchFamily="2" charset="-78"/>
                      </a:endParaRPr>
                    </a:p>
                  </a:txBody>
                  <a:tcPr anchor="ctr"/>
                </a:tc>
                <a:tc>
                  <a:txBody>
                    <a:bodyPr/>
                    <a:lstStyle/>
                    <a:p>
                      <a:pPr algn="r" rtl="1"/>
                      <a:r>
                        <a:rPr lang="fa-IR" sz="1800" dirty="0" smtClean="0">
                          <a:cs typeface="B Yekan" pitchFamily="2" charset="-78"/>
                        </a:rPr>
                        <a:t>كرمانشاه</a:t>
                      </a:r>
                      <a:endParaRPr lang="en-US" sz="1800" dirty="0">
                        <a:solidFill>
                          <a:schemeClr val="tx1"/>
                        </a:solidFill>
                        <a:cs typeface="B Yekan" pitchFamily="2" charset="-78"/>
                      </a:endParaRPr>
                    </a:p>
                  </a:txBody>
                  <a:tcPr anchor="ctr"/>
                </a:tc>
                <a:tc>
                  <a:txBody>
                    <a:bodyPr/>
                    <a:lstStyle/>
                    <a:p>
                      <a:pPr algn="ctr" rtl="1"/>
                      <a:r>
                        <a:rPr lang="fa-IR" sz="1800" dirty="0" smtClean="0">
                          <a:cs typeface="B Yekan" pitchFamily="2" charset="-78"/>
                        </a:rPr>
                        <a:t>7</a:t>
                      </a:r>
                      <a:endParaRPr lang="en-US" sz="1800" dirty="0">
                        <a:solidFill>
                          <a:schemeClr val="tx1"/>
                        </a:solidFill>
                        <a:cs typeface="B Yekan" pitchFamily="2" charset="-78"/>
                      </a:endParaRPr>
                    </a:p>
                  </a:txBody>
                  <a:tcPr anchor="ctr"/>
                </a:tc>
              </a:tr>
              <a:tr h="455418">
                <a:tc>
                  <a:txBody>
                    <a:bodyPr/>
                    <a:lstStyle/>
                    <a:p>
                      <a:pPr algn="ctr" rtl="1"/>
                      <a:r>
                        <a:rPr lang="fa-IR" sz="1800" dirty="0" smtClean="0">
                          <a:cs typeface="B Yekan" pitchFamily="2" charset="-78"/>
                        </a:rPr>
                        <a:t>1</a:t>
                      </a:r>
                      <a:endParaRPr lang="en-US" sz="1800" dirty="0">
                        <a:cs typeface="B Yekan" pitchFamily="2" charset="-78"/>
                      </a:endParaRPr>
                    </a:p>
                  </a:txBody>
                  <a:tcPr anchor="ctr"/>
                </a:tc>
                <a:tc>
                  <a:txBody>
                    <a:bodyPr/>
                    <a:lstStyle/>
                    <a:p>
                      <a:pPr algn="ctr" rtl="1"/>
                      <a:r>
                        <a:rPr lang="fa-IR" sz="1800" dirty="0" smtClean="0">
                          <a:cs typeface="B Yekan" pitchFamily="2" charset="-78"/>
                        </a:rPr>
                        <a:t>3</a:t>
                      </a:r>
                      <a:endParaRPr lang="en-US" sz="1800" dirty="0">
                        <a:cs typeface="B Yekan" pitchFamily="2" charset="-78"/>
                      </a:endParaRPr>
                    </a:p>
                  </a:txBody>
                  <a:tcPr anchor="ctr"/>
                </a:tc>
                <a:tc>
                  <a:txBody>
                    <a:bodyPr/>
                    <a:lstStyle/>
                    <a:p>
                      <a:pPr algn="ctr" rtl="1"/>
                      <a:r>
                        <a:rPr lang="fa-IR" sz="1800" dirty="0" smtClean="0">
                          <a:cs typeface="B Yekan" pitchFamily="2" charset="-78"/>
                        </a:rPr>
                        <a:t>804</a:t>
                      </a:r>
                      <a:endParaRPr lang="en-US" sz="1800" dirty="0">
                        <a:cs typeface="B Yekan" pitchFamily="2" charset="-78"/>
                      </a:endParaRPr>
                    </a:p>
                  </a:txBody>
                  <a:tcPr anchor="ctr"/>
                </a:tc>
                <a:tc>
                  <a:txBody>
                    <a:bodyPr/>
                    <a:lstStyle/>
                    <a:p>
                      <a:pPr algn="ctr" rtl="1"/>
                      <a:r>
                        <a:rPr lang="fa-IR" sz="1800" dirty="0" smtClean="0">
                          <a:cs typeface="B Yekan" pitchFamily="2" charset="-78"/>
                        </a:rPr>
                        <a:t>860</a:t>
                      </a:r>
                      <a:endParaRPr lang="en-US" sz="1800" dirty="0">
                        <a:cs typeface="B Yekan" pitchFamily="2" charset="-78"/>
                      </a:endParaRPr>
                    </a:p>
                  </a:txBody>
                  <a:tcPr anchor="ctr"/>
                </a:tc>
                <a:tc>
                  <a:txBody>
                    <a:bodyPr/>
                    <a:lstStyle/>
                    <a:p>
                      <a:pPr algn="r" rtl="1"/>
                      <a:r>
                        <a:rPr lang="fa-IR" sz="1800" dirty="0" smtClean="0">
                          <a:cs typeface="B Yekan" pitchFamily="2" charset="-78"/>
                        </a:rPr>
                        <a:t>آذربايجان شرقي</a:t>
                      </a:r>
                      <a:endParaRPr lang="en-US" sz="1800" dirty="0">
                        <a:cs typeface="B Yekan" pitchFamily="2" charset="-78"/>
                      </a:endParaRPr>
                    </a:p>
                  </a:txBody>
                  <a:tcPr anchor="ctr"/>
                </a:tc>
                <a:tc>
                  <a:txBody>
                    <a:bodyPr/>
                    <a:lstStyle/>
                    <a:p>
                      <a:pPr algn="ctr" rtl="1"/>
                      <a:r>
                        <a:rPr lang="fa-IR" sz="1800" dirty="0" smtClean="0">
                          <a:cs typeface="B Yekan" pitchFamily="2" charset="-78"/>
                        </a:rPr>
                        <a:t>8</a:t>
                      </a:r>
                      <a:endParaRPr lang="en-US" sz="1800" dirty="0">
                        <a:cs typeface="B Yekan" pitchFamily="2" charset="-78"/>
                      </a:endParaRPr>
                    </a:p>
                  </a:txBody>
                  <a:tcPr anchor="ctr"/>
                </a:tc>
              </a:tr>
              <a:tr h="455418">
                <a:tc>
                  <a:txBody>
                    <a:bodyPr/>
                    <a:lstStyle/>
                    <a:p>
                      <a:pPr algn="ctr" rtl="1"/>
                      <a:r>
                        <a:rPr lang="fa-IR" sz="1800" dirty="0" smtClean="0">
                          <a:cs typeface="B Yekan" pitchFamily="2" charset="-78"/>
                        </a:rPr>
                        <a:t>1</a:t>
                      </a:r>
                      <a:endParaRPr lang="en-US" sz="1800" dirty="0">
                        <a:cs typeface="B Yekan" pitchFamily="2" charset="-78"/>
                      </a:endParaRPr>
                    </a:p>
                  </a:txBody>
                  <a:tcPr anchor="ctr"/>
                </a:tc>
                <a:tc>
                  <a:txBody>
                    <a:bodyPr/>
                    <a:lstStyle/>
                    <a:p>
                      <a:pPr algn="ctr" rtl="1"/>
                      <a:r>
                        <a:rPr lang="fa-IR" sz="1800" dirty="0" smtClean="0">
                          <a:cs typeface="B Yekan" pitchFamily="2" charset="-78"/>
                        </a:rPr>
                        <a:t>3</a:t>
                      </a:r>
                      <a:endParaRPr lang="en-US" sz="1800" dirty="0">
                        <a:cs typeface="B Yekan" pitchFamily="2" charset="-78"/>
                      </a:endParaRPr>
                    </a:p>
                  </a:txBody>
                  <a:tcPr anchor="ctr"/>
                </a:tc>
                <a:tc>
                  <a:txBody>
                    <a:bodyPr/>
                    <a:lstStyle/>
                    <a:p>
                      <a:pPr algn="ctr" rtl="1"/>
                      <a:r>
                        <a:rPr lang="fa-IR" sz="1800" dirty="0" smtClean="0">
                          <a:cs typeface="B Yekan" pitchFamily="2" charset="-78"/>
                        </a:rPr>
                        <a:t>766</a:t>
                      </a:r>
                      <a:endParaRPr lang="en-US" sz="1800" dirty="0">
                        <a:cs typeface="B Yekan" pitchFamily="2" charset="-78"/>
                      </a:endParaRPr>
                    </a:p>
                  </a:txBody>
                  <a:tcPr anchor="ctr"/>
                </a:tc>
                <a:tc>
                  <a:txBody>
                    <a:bodyPr/>
                    <a:lstStyle/>
                    <a:p>
                      <a:pPr algn="ctr" rtl="1"/>
                      <a:r>
                        <a:rPr lang="fa-IR" sz="1800" dirty="0" smtClean="0">
                          <a:cs typeface="B Yekan" pitchFamily="2" charset="-78"/>
                        </a:rPr>
                        <a:t>816</a:t>
                      </a:r>
                      <a:endParaRPr lang="en-US" sz="1800" dirty="0">
                        <a:cs typeface="B Yekan" pitchFamily="2" charset="-78"/>
                      </a:endParaRPr>
                    </a:p>
                  </a:txBody>
                  <a:tcPr anchor="ctr"/>
                </a:tc>
                <a:tc>
                  <a:txBody>
                    <a:bodyPr/>
                    <a:lstStyle/>
                    <a:p>
                      <a:pPr algn="r" rtl="1"/>
                      <a:r>
                        <a:rPr lang="fa-IR" sz="1800" dirty="0" smtClean="0">
                          <a:cs typeface="B Yekan" pitchFamily="2" charset="-78"/>
                        </a:rPr>
                        <a:t>مركزي</a:t>
                      </a:r>
                      <a:endParaRPr lang="en-US" sz="1800" dirty="0">
                        <a:cs typeface="B Yekan" pitchFamily="2" charset="-78"/>
                      </a:endParaRPr>
                    </a:p>
                  </a:txBody>
                  <a:tcPr anchor="ctr"/>
                </a:tc>
                <a:tc>
                  <a:txBody>
                    <a:bodyPr/>
                    <a:lstStyle/>
                    <a:p>
                      <a:pPr algn="ctr" rtl="1"/>
                      <a:r>
                        <a:rPr lang="fa-IR" sz="1800" dirty="0" smtClean="0">
                          <a:cs typeface="B Yekan" pitchFamily="2" charset="-78"/>
                        </a:rPr>
                        <a:t>9</a:t>
                      </a:r>
                      <a:endParaRPr lang="en-US" sz="1800" dirty="0">
                        <a:cs typeface="B Yekan" pitchFamily="2" charset="-78"/>
                      </a:endParaRPr>
                    </a:p>
                  </a:txBody>
                  <a:tcPr anchor="ctr"/>
                </a:tc>
              </a:tr>
              <a:tr h="455418">
                <a:tc>
                  <a:txBody>
                    <a:bodyPr/>
                    <a:lstStyle/>
                    <a:p>
                      <a:pPr algn="ctr" rtl="1"/>
                      <a:r>
                        <a:rPr lang="fa-IR" sz="1800" dirty="0" smtClean="0">
                          <a:cs typeface="B Yekan" pitchFamily="2" charset="-78"/>
                        </a:rPr>
                        <a:t>0</a:t>
                      </a:r>
                      <a:endParaRPr lang="en-US" sz="1800" dirty="0">
                        <a:cs typeface="B Yekan" pitchFamily="2" charset="-78"/>
                      </a:endParaRPr>
                    </a:p>
                  </a:txBody>
                  <a:tcPr anchor="ctr"/>
                </a:tc>
                <a:tc>
                  <a:txBody>
                    <a:bodyPr/>
                    <a:lstStyle/>
                    <a:p>
                      <a:pPr algn="ctr" rtl="1"/>
                      <a:r>
                        <a:rPr lang="fa-IR" sz="1800" dirty="0" smtClean="0">
                          <a:cs typeface="B Yekan" pitchFamily="2" charset="-78"/>
                        </a:rPr>
                        <a:t>2</a:t>
                      </a:r>
                      <a:endParaRPr lang="en-US" sz="1800" dirty="0">
                        <a:cs typeface="B Yekan" pitchFamily="2" charset="-78"/>
                      </a:endParaRPr>
                    </a:p>
                  </a:txBody>
                  <a:tcPr anchor="ctr"/>
                </a:tc>
                <a:tc>
                  <a:txBody>
                    <a:bodyPr/>
                    <a:lstStyle/>
                    <a:p>
                      <a:pPr algn="ctr" rtl="1"/>
                      <a:r>
                        <a:rPr lang="fa-IR" sz="1800" dirty="0" smtClean="0">
                          <a:cs typeface="B Yekan" pitchFamily="2" charset="-78"/>
                        </a:rPr>
                        <a:t>206</a:t>
                      </a:r>
                      <a:endParaRPr lang="en-US" sz="1800" dirty="0">
                        <a:cs typeface="B Yekan" pitchFamily="2" charset="-78"/>
                      </a:endParaRPr>
                    </a:p>
                  </a:txBody>
                  <a:tcPr anchor="ctr"/>
                </a:tc>
                <a:tc>
                  <a:txBody>
                    <a:bodyPr/>
                    <a:lstStyle/>
                    <a:p>
                      <a:pPr algn="ctr" rtl="1"/>
                      <a:r>
                        <a:rPr lang="fa-IR" sz="1800" dirty="0" smtClean="0">
                          <a:cs typeface="B Yekan" pitchFamily="2" charset="-78"/>
                        </a:rPr>
                        <a:t>785</a:t>
                      </a:r>
                      <a:endParaRPr lang="en-US" sz="1800" dirty="0">
                        <a:cs typeface="B Yekan" pitchFamily="2" charset="-78"/>
                      </a:endParaRPr>
                    </a:p>
                  </a:txBody>
                  <a:tcPr anchor="ctr"/>
                </a:tc>
                <a:tc>
                  <a:txBody>
                    <a:bodyPr/>
                    <a:lstStyle/>
                    <a:p>
                      <a:pPr algn="r" rtl="1"/>
                      <a:r>
                        <a:rPr lang="fa-IR" sz="1800" dirty="0" smtClean="0">
                          <a:cs typeface="B Yekan" pitchFamily="2" charset="-78"/>
                        </a:rPr>
                        <a:t>كرمان</a:t>
                      </a:r>
                      <a:endParaRPr lang="en-US" sz="1800" dirty="0">
                        <a:cs typeface="B Yekan" pitchFamily="2" charset="-78"/>
                      </a:endParaRPr>
                    </a:p>
                  </a:txBody>
                  <a:tcPr anchor="ctr"/>
                </a:tc>
                <a:tc>
                  <a:txBody>
                    <a:bodyPr/>
                    <a:lstStyle/>
                    <a:p>
                      <a:pPr algn="ctr" rtl="1"/>
                      <a:r>
                        <a:rPr lang="fa-IR" sz="1800" dirty="0" smtClean="0">
                          <a:cs typeface="B Yekan" pitchFamily="2" charset="-78"/>
                        </a:rPr>
                        <a:t>10</a:t>
                      </a:r>
                      <a:endParaRPr lang="en-US" sz="1800" dirty="0">
                        <a:cs typeface="B Yekan" pitchFamily="2" charset="-78"/>
                      </a:endParaRPr>
                    </a:p>
                  </a:txBody>
                  <a:tcPr anchor="ctr"/>
                </a:tc>
              </a:tr>
            </a:tbl>
          </a:graphicData>
        </a:graphic>
      </p:graphicFrame>
      <p:sp>
        <p:nvSpPr>
          <p:cNvPr id="5" name="Slide Number Placeholder 4"/>
          <p:cNvSpPr>
            <a:spLocks noGrp="1"/>
          </p:cNvSpPr>
          <p:nvPr>
            <p:ph type="sldNum" sz="quarter" idx="12"/>
          </p:nvPr>
        </p:nvSpPr>
        <p:spPr/>
        <p:txBody>
          <a:bodyPr/>
          <a:lstStyle/>
          <a:p>
            <a:pPr>
              <a:defRPr/>
            </a:pPr>
            <a:fld id="{2E80A22A-FC09-48F7-A0C2-AB18939A972E}" type="slidenum">
              <a:rPr lang="en-US" smtClean="0"/>
              <a:pPr>
                <a:defRPr/>
              </a:pPr>
              <a:t>30</a:t>
            </a:fld>
            <a:endParaRPr lang="en-US"/>
          </a:p>
        </p:txBody>
      </p:sp>
      <p:sp>
        <p:nvSpPr>
          <p:cNvPr id="6" name="Footer Placeholder 5"/>
          <p:cNvSpPr>
            <a:spLocks noGrp="1"/>
          </p:cNvSpPr>
          <p:nvPr>
            <p:ph type="ftr" sz="quarter" idx="11"/>
          </p:nvPr>
        </p:nvSpPr>
        <p:spPr/>
        <p:txBody>
          <a:bodyPr/>
          <a:lstStyle/>
          <a:p>
            <a:pPr>
              <a:defRPr/>
            </a:pPr>
            <a:r>
              <a:rPr lang="fa-IR"/>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fa-IR" dirty="0" smtClean="0">
                <a:cs typeface="B Jadid" pitchFamily="2" charset="-78"/>
              </a:rPr>
              <a:t>گمركات برتر صادراتي كشور</a:t>
            </a:r>
            <a:endParaRPr lang="fa-IR" dirty="0">
              <a:cs typeface="B Jadid" pitchFamily="2" charset="-78"/>
            </a:endParaRPr>
          </a:p>
        </p:txBody>
      </p:sp>
      <p:sp>
        <p:nvSpPr>
          <p:cNvPr id="3" name="Content Placeholder 2"/>
          <p:cNvSpPr>
            <a:spLocks noGrp="1"/>
          </p:cNvSpPr>
          <p:nvPr>
            <p:ph idx="1"/>
          </p:nvPr>
        </p:nvSpPr>
        <p:spPr>
          <a:xfrm>
            <a:off x="457200" y="1219200"/>
            <a:ext cx="8229600" cy="4906963"/>
          </a:xfrm>
        </p:spPr>
        <p:txBody>
          <a:bodyPr/>
          <a:lstStyle/>
          <a:p>
            <a:pPr algn="justLow" rtl="1">
              <a:lnSpc>
                <a:spcPct val="200000"/>
              </a:lnSpc>
            </a:pPr>
            <a:r>
              <a:rPr lang="fa-IR" sz="2000" dirty="0" smtClean="0">
                <a:cs typeface="B Koodak" pitchFamily="2" charset="-78"/>
              </a:rPr>
              <a:t>گمرك منطقه ويژه اقتصادي عسلويه با 5ميليارد و 829ميليون دلار كالا ،گمرك شهيد رجايي  با 4 ميليارد و 290 ميليون دلار كالا ، گمرك تهران با دو ميليارد و 531 ميليون دلار كالا، گمرك پتروشيمي بندرامام دو ميليارد و 282 ميليون دلار كالا ، گمرك مشهد با يك ميليارد و 389 ميليون دلار، گمرك فرودگاه امام خميني(ره) با يك ميليارد و 300ميليون دلار كالا ، گمرك شهيدباهنر با يك ميليارد و 40 ميليون دلار ، گمرك پرويزخان با 925ميليون دلار ، گمرك اصفهان با 792ميليون دلار و گمرك بوشهر با 757 ميليون دلار برترين گمركات صادراتي كشور هستند.</a:t>
            </a:r>
          </a:p>
        </p:txBody>
      </p:sp>
      <p:sp>
        <p:nvSpPr>
          <p:cNvPr id="4" name="Footer Placeholder 3"/>
          <p:cNvSpPr>
            <a:spLocks noGrp="1"/>
          </p:cNvSpPr>
          <p:nvPr>
            <p:ph type="ftr" sz="quarter" idx="11"/>
          </p:nvPr>
        </p:nvSpPr>
        <p:spPr/>
        <p:txBody>
          <a:bodyPr/>
          <a:lstStyle/>
          <a:p>
            <a:pPr>
              <a:defRPr/>
            </a:pPr>
            <a:r>
              <a:rPr lang="fa-IR" smtClean="0"/>
              <a:t>اداره كل گمرك اصفهان</a:t>
            </a:r>
            <a:endParaRPr lang="en-US"/>
          </a:p>
        </p:txBody>
      </p:sp>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31</a:t>
            </a:fld>
            <a:endParaRPr lang="en-US"/>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74638"/>
            <a:ext cx="8229600" cy="868362"/>
          </a:xfrm>
        </p:spPr>
        <p:txBody>
          <a:bodyPr/>
          <a:lstStyle/>
          <a:p>
            <a:pPr eaLnBrk="1" hangingPunct="1"/>
            <a:r>
              <a:rPr lang="fa-IR" sz="3600" smtClean="0">
                <a:cs typeface="B Jadid" pitchFamily="2" charset="-78"/>
              </a:rPr>
              <a:t>ارزش صادرات گمركات استان</a:t>
            </a:r>
            <a:endParaRPr lang="en-US" sz="3600" smtClean="0">
              <a:cs typeface="B Jadid" pitchFamily="2" charset="-78"/>
            </a:endParaRPr>
          </a:p>
        </p:txBody>
      </p:sp>
      <p:graphicFrame>
        <p:nvGraphicFramePr>
          <p:cNvPr id="7170" name="Chart Placeholder 6"/>
          <p:cNvGraphicFramePr>
            <a:graphicFrameLocks noGrp="1"/>
          </p:cNvGraphicFramePr>
          <p:nvPr>
            <p:ph type="chart" idx="1"/>
          </p:nvPr>
        </p:nvGraphicFramePr>
        <p:xfrm>
          <a:off x="511175" y="1216025"/>
          <a:ext cx="8121650" cy="4833938"/>
        </p:xfrm>
        <a:graphic>
          <a:graphicData uri="http://schemas.openxmlformats.org/presentationml/2006/ole">
            <mc:AlternateContent xmlns:mc="http://schemas.openxmlformats.org/markup-compatibility/2006">
              <mc:Choice xmlns:v="urn:schemas-microsoft-com:vml" Requires="v">
                <p:oleObj spid="_x0000_s197635" name="Worksheet" r:id="rId5" imgW="8210702" imgH="4886249" progId="Excel.Sheet.8">
                  <p:embed/>
                </p:oleObj>
              </mc:Choice>
              <mc:Fallback>
                <p:oleObj name="Worksheet" r:id="rId5" imgW="8210702" imgH="4886249" progId="Excel.Sheet.8">
                  <p:embed/>
                  <p:pic>
                    <p:nvPicPr>
                      <p:cNvPr id="0" name="Chart Placeholder 6"/>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 y="1216025"/>
                        <a:ext cx="8121650" cy="4833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2"/>
          </p:nvPr>
        </p:nvSpPr>
        <p:spPr/>
        <p:txBody>
          <a:bodyPr/>
          <a:lstStyle/>
          <a:p>
            <a:pPr>
              <a:defRPr/>
            </a:pPr>
            <a:fld id="{D2687EF6-CF42-40E6-936F-645240F9B46E}" type="slidenum">
              <a:rPr lang="ar-SA"/>
              <a:pPr>
                <a:defRPr/>
              </a:pPr>
              <a:t>32</a:t>
            </a:fld>
            <a:endParaRPr lang="en-US"/>
          </a:p>
        </p:txBody>
      </p:sp>
      <p:sp>
        <p:nvSpPr>
          <p:cNvPr id="6" name="Footer Placeholder 5"/>
          <p:cNvSpPr>
            <a:spLocks noGrp="1"/>
          </p:cNvSpPr>
          <p:nvPr>
            <p:ph type="ftr" sz="quarter" idx="11"/>
          </p:nvPr>
        </p:nvSpPr>
        <p:spPr/>
        <p:txBody>
          <a:bodyPr/>
          <a:lstStyle/>
          <a:p>
            <a:pPr>
              <a:defRPr/>
            </a:pPr>
            <a:r>
              <a:rPr lang="en-US" smtClean="0"/>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rtl="1"/>
            <a:r>
              <a:rPr lang="fa-IR" sz="3600" dirty="0" smtClean="0">
                <a:cs typeface="B Jadid" pitchFamily="2" charset="-78"/>
              </a:rPr>
              <a:t>عملكرد ده ساله صادرات گروه گمركات استان</a:t>
            </a:r>
            <a:endParaRPr lang="fa-IR" sz="3600" dirty="0">
              <a:cs typeface="B Jadid" pitchFamily="2" charset="-78"/>
            </a:endParaRPr>
          </a:p>
        </p:txBody>
      </p:sp>
      <p:graphicFrame>
        <p:nvGraphicFramePr>
          <p:cNvPr id="6" name="Content Placeholder 5"/>
          <p:cNvGraphicFramePr>
            <a:graphicFrameLocks noGrp="1"/>
          </p:cNvGraphicFramePr>
          <p:nvPr>
            <p:ph idx="1"/>
          </p:nvPr>
        </p:nvGraphicFramePr>
        <p:xfrm>
          <a:off x="533399" y="1143001"/>
          <a:ext cx="8153400" cy="5181605"/>
        </p:xfrm>
        <a:graphic>
          <a:graphicData uri="http://schemas.openxmlformats.org/drawingml/2006/table">
            <a:tbl>
              <a:tblPr rtl="1" firstRow="1" bandRow="1">
                <a:tableStyleId>{85BE263C-DBD7-4A20-BB59-AAB30ACAA65A}</a:tableStyleId>
              </a:tblPr>
              <a:tblGrid>
                <a:gridCol w="1630680"/>
                <a:gridCol w="1630680"/>
                <a:gridCol w="1795135"/>
                <a:gridCol w="1466225"/>
                <a:gridCol w="1630680"/>
              </a:tblGrid>
              <a:tr h="398585">
                <a:tc>
                  <a:txBody>
                    <a:bodyPr/>
                    <a:lstStyle/>
                    <a:p>
                      <a:pPr algn="ctr" rtl="1"/>
                      <a:r>
                        <a:rPr lang="fa-IR" sz="2000" dirty="0" smtClean="0">
                          <a:cs typeface="B Koodak" pitchFamily="2" charset="-78"/>
                        </a:rPr>
                        <a:t>سال</a:t>
                      </a:r>
                      <a:endParaRPr lang="fa-IR" sz="2000" b="1" dirty="0">
                        <a:cs typeface="B Koodak" pitchFamily="2" charset="-78"/>
                      </a:endParaRPr>
                    </a:p>
                  </a:txBody>
                  <a:tcPr/>
                </a:tc>
                <a:tc>
                  <a:txBody>
                    <a:bodyPr/>
                    <a:lstStyle/>
                    <a:p>
                      <a:pPr algn="ctr" rtl="1"/>
                      <a:r>
                        <a:rPr lang="fa-IR" sz="2000" dirty="0" smtClean="0">
                          <a:cs typeface="B Koodak" pitchFamily="2" charset="-78"/>
                        </a:rPr>
                        <a:t>وزن(هزارتن)</a:t>
                      </a:r>
                      <a:endParaRPr lang="fa-IR" sz="2000" b="1" dirty="0">
                        <a:cs typeface="B Koodak" pitchFamily="2" charset="-78"/>
                      </a:endParaRPr>
                    </a:p>
                  </a:txBody>
                  <a:tcPr/>
                </a:tc>
                <a:tc>
                  <a:txBody>
                    <a:bodyPr/>
                    <a:lstStyle/>
                    <a:p>
                      <a:pPr algn="ctr" rtl="1"/>
                      <a:r>
                        <a:rPr lang="fa-IR" sz="2000" dirty="0" smtClean="0">
                          <a:cs typeface="B Koodak" pitchFamily="2" charset="-78"/>
                        </a:rPr>
                        <a:t>ارزش(ميليون دلار)</a:t>
                      </a:r>
                      <a:endParaRPr lang="fa-IR" sz="2000" b="1" dirty="0">
                        <a:cs typeface="B Koodak" pitchFamily="2" charset="-78"/>
                      </a:endParaRPr>
                    </a:p>
                  </a:txBody>
                  <a:tcPr/>
                </a:tc>
                <a:tc>
                  <a:txBody>
                    <a:bodyPr/>
                    <a:lstStyle/>
                    <a:p>
                      <a:pPr algn="ctr" rtl="1"/>
                      <a:r>
                        <a:rPr lang="fa-IR" sz="2000" dirty="0" smtClean="0">
                          <a:cs typeface="B Koodak" pitchFamily="2" charset="-78"/>
                        </a:rPr>
                        <a:t>تغيير وزني</a:t>
                      </a:r>
                      <a:endParaRPr lang="fa-IR" sz="2000" b="1" dirty="0">
                        <a:cs typeface="B Koodak" pitchFamily="2" charset="-78"/>
                      </a:endParaRPr>
                    </a:p>
                  </a:txBody>
                  <a:tcPr/>
                </a:tc>
                <a:tc>
                  <a:txBody>
                    <a:bodyPr/>
                    <a:lstStyle/>
                    <a:p>
                      <a:pPr algn="ctr" rtl="1"/>
                      <a:r>
                        <a:rPr lang="fa-IR" sz="2000" dirty="0" smtClean="0">
                          <a:cs typeface="B Koodak" pitchFamily="2" charset="-78"/>
                        </a:rPr>
                        <a:t>تغيير</a:t>
                      </a:r>
                      <a:r>
                        <a:rPr lang="fa-IR" sz="2000" baseline="0" dirty="0" smtClean="0">
                          <a:cs typeface="B Koodak" pitchFamily="2" charset="-78"/>
                        </a:rPr>
                        <a:t> ارزشي</a:t>
                      </a:r>
                      <a:endParaRPr lang="fa-IR" sz="2000" b="1" dirty="0">
                        <a:cs typeface="B Koodak" pitchFamily="2" charset="-78"/>
                      </a:endParaRPr>
                    </a:p>
                  </a:txBody>
                  <a:tcPr/>
                </a:tc>
              </a:tr>
              <a:tr h="398585">
                <a:tc>
                  <a:txBody>
                    <a:bodyPr/>
                    <a:lstStyle/>
                    <a:p>
                      <a:pPr algn="ctr" rtl="1" fontAlgn="b"/>
                      <a:r>
                        <a:rPr lang="fa-IR" sz="1600" u="none" strike="noStrike" dirty="0">
                          <a:cs typeface="B Koodak" pitchFamily="2" charset="-78"/>
                        </a:rPr>
                        <a:t>1380</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27</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32</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a:cs typeface="B Koodak" pitchFamily="2" charset="-78"/>
                        </a:rPr>
                        <a:t>*</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a:cs typeface="B Koodak" pitchFamily="2" charset="-78"/>
                        </a:rPr>
                        <a:t>*</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1381</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26</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42</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4-</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31</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1382</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170</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92</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553</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119</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1383</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196</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133</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15</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45</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1384</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207</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250</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6</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88</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1385</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276</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228</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b="0" i="0" u="none" strike="noStrike" kern="1200" dirty="0" smtClean="0">
                          <a:solidFill>
                            <a:schemeClr val="dk1"/>
                          </a:solidFill>
                          <a:latin typeface="+mn-lt"/>
                          <a:ea typeface="+mn-ea"/>
                          <a:cs typeface="B Koodak" pitchFamily="2" charset="-78"/>
                        </a:rPr>
                        <a:t>33</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b="1" i="0" u="none" strike="noStrike" kern="1200" dirty="0" smtClean="0">
                          <a:solidFill>
                            <a:schemeClr val="dk1"/>
                          </a:solidFill>
                          <a:latin typeface="B Traffic"/>
                          <a:ea typeface="+mn-ea"/>
                          <a:cs typeface="B Koodak" pitchFamily="2" charset="-78"/>
                        </a:rPr>
                        <a:t>9-</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1386</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395</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257</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43</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13</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1387</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420</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459</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6</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79</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1388</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899</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703</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114</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53</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1389</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930</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864</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23</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1390</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902</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1522</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a:cs typeface="B Koodak" pitchFamily="2" charset="-78"/>
                        </a:rPr>
                        <a:t>76</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smtClean="0">
                          <a:cs typeface="B Koodak" pitchFamily="2" charset="-78"/>
                        </a:rPr>
                        <a:t>1391</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b="1" i="0" u="none" strike="noStrike" kern="1200" dirty="0" smtClean="0">
                          <a:solidFill>
                            <a:schemeClr val="dk1"/>
                          </a:solidFill>
                          <a:latin typeface="B Traffic"/>
                          <a:ea typeface="+mn-ea"/>
                          <a:cs typeface="B Koodak" pitchFamily="2" charset="-78"/>
                        </a:rPr>
                        <a:t>1395</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b="1" i="0" u="none" strike="noStrike" kern="1200" dirty="0" smtClean="0">
                          <a:solidFill>
                            <a:schemeClr val="dk1"/>
                          </a:solidFill>
                          <a:latin typeface="B Traffic"/>
                          <a:ea typeface="+mn-ea"/>
                          <a:cs typeface="B Koodak" pitchFamily="2" charset="-78"/>
                        </a:rPr>
                        <a:t>1651</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b="1" i="0" u="none" strike="noStrike" kern="1200" dirty="0" smtClean="0">
                          <a:solidFill>
                            <a:schemeClr val="dk1"/>
                          </a:solidFill>
                          <a:latin typeface="B Traffic"/>
                          <a:ea typeface="+mn-ea"/>
                          <a:cs typeface="B Koodak" pitchFamily="2" charset="-78"/>
                        </a:rPr>
                        <a:t>55</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b="1" i="0" u="none" strike="noStrike" dirty="0" smtClean="0">
                          <a:latin typeface="B Traffic"/>
                          <a:cs typeface="B Koodak" pitchFamily="2" charset="-78"/>
                        </a:rPr>
                        <a:t>8</a:t>
                      </a:r>
                      <a:endParaRPr lang="fa-IR" sz="1600" b="1" i="0" u="none" strike="noStrike" dirty="0">
                        <a:latin typeface="B Traffic"/>
                        <a:cs typeface="B Koodak" pitchFamily="2" charset="-78"/>
                      </a:endParaRPr>
                    </a:p>
                  </a:txBody>
                  <a:tcPr marL="0" marR="0" marT="0" marB="0" anchor="ctr"/>
                </a:tc>
              </a:tr>
            </a:tbl>
          </a:graphicData>
        </a:graphic>
      </p:graphicFrame>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33</a:t>
            </a:fld>
            <a:endParaRPr lang="en-US"/>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8229600" cy="639762"/>
          </a:xfrm>
        </p:spPr>
        <p:txBody>
          <a:bodyPr/>
          <a:lstStyle/>
          <a:p>
            <a:pPr rtl="1" eaLnBrk="1" hangingPunct="1"/>
            <a:r>
              <a:rPr lang="fa-IR" sz="2800" dirty="0" smtClean="0">
                <a:cs typeface="B Jadid" pitchFamily="2" charset="-78"/>
              </a:rPr>
              <a:t>روند صادرات گمركات استان اصفهان</a:t>
            </a:r>
            <a:endParaRPr lang="en-US" sz="2800" dirty="0" smtClean="0">
              <a:cs typeface="B Jadid" pitchFamily="2" charset="-78"/>
            </a:endParaRPr>
          </a:p>
        </p:txBody>
      </p:sp>
      <p:sp>
        <p:nvSpPr>
          <p:cNvPr id="5" name="Slide Number Placeholder 5"/>
          <p:cNvSpPr>
            <a:spLocks noGrp="1"/>
          </p:cNvSpPr>
          <p:nvPr>
            <p:ph type="sldNum" sz="quarter" idx="12"/>
          </p:nvPr>
        </p:nvSpPr>
        <p:spPr/>
        <p:txBody>
          <a:bodyPr/>
          <a:lstStyle/>
          <a:p>
            <a:pPr>
              <a:defRPr/>
            </a:pPr>
            <a:fld id="{D9B9AEF0-4C81-4CF9-B4DF-064F35210342}" type="slidenum">
              <a:rPr lang="ar-SA"/>
              <a:pPr>
                <a:defRPr/>
              </a:pPr>
              <a:t>34</a:t>
            </a:fld>
            <a:endParaRPr lang="en-US"/>
          </a:p>
        </p:txBody>
      </p:sp>
      <p:sp>
        <p:nvSpPr>
          <p:cNvPr id="6" name="Footer Placeholder 5"/>
          <p:cNvSpPr>
            <a:spLocks noGrp="1"/>
          </p:cNvSpPr>
          <p:nvPr>
            <p:ph type="ftr" sz="quarter" idx="11"/>
          </p:nvPr>
        </p:nvSpPr>
        <p:spPr/>
        <p:txBody>
          <a:bodyPr/>
          <a:lstStyle/>
          <a:p>
            <a:pPr>
              <a:defRPr/>
            </a:pPr>
            <a:r>
              <a:rPr lang="en-US" smtClean="0"/>
              <a:t>اداره كل گمرك اصفهان</a:t>
            </a:r>
            <a:endParaRPr lang="en-US"/>
          </a:p>
        </p:txBody>
      </p:sp>
      <p:graphicFrame>
        <p:nvGraphicFramePr>
          <p:cNvPr id="41987" name="Chart Placeholder 6"/>
          <p:cNvGraphicFramePr>
            <a:graphicFrameLocks noGrp="1"/>
          </p:cNvGraphicFramePr>
          <p:nvPr/>
        </p:nvGraphicFramePr>
        <p:xfrm>
          <a:off x="304800" y="990600"/>
          <a:ext cx="8439150" cy="5181600"/>
        </p:xfrm>
        <a:graphic>
          <a:graphicData uri="http://schemas.openxmlformats.org/presentationml/2006/ole">
            <mc:AlternateContent xmlns:mc="http://schemas.openxmlformats.org/markup-compatibility/2006">
              <mc:Choice xmlns:v="urn:schemas-microsoft-com:vml" Requires="v">
                <p:oleObj spid="_x0000_s293891" name="Worksheet" r:id="rId5" imgW="8420100" imgH="2828849" progId="Excel.Sheet.8">
                  <p:embed/>
                </p:oleObj>
              </mc:Choice>
              <mc:Fallback>
                <p:oleObj name="Worksheet" r:id="rId5" imgW="8420100" imgH="2828849" progId="Excel.Sheet.8">
                  <p:embed/>
                  <p:pic>
                    <p:nvPicPr>
                      <p:cNvPr id="0" name="Chart Placeholder 6"/>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990600"/>
                        <a:ext cx="843915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229600" cy="792162"/>
          </a:xfrm>
        </p:spPr>
        <p:txBody>
          <a:bodyPr/>
          <a:lstStyle/>
          <a:p>
            <a:pPr rtl="1" eaLnBrk="1" hangingPunct="1"/>
            <a:r>
              <a:rPr lang="fa-IR" sz="4000" dirty="0" smtClean="0">
                <a:cs typeface="B Jadid" pitchFamily="2" charset="-78"/>
              </a:rPr>
              <a:t>صادرات گروه كالا گمركات استان</a:t>
            </a:r>
            <a:endParaRPr lang="en-US" sz="6000" dirty="0" smtClean="0">
              <a:cs typeface="B Jadid" pitchFamily="2" charset="-78"/>
            </a:endParaRPr>
          </a:p>
        </p:txBody>
      </p:sp>
      <p:sp>
        <p:nvSpPr>
          <p:cNvPr id="5" name="Slide Number Placeholder 4"/>
          <p:cNvSpPr>
            <a:spLocks noGrp="1"/>
          </p:cNvSpPr>
          <p:nvPr>
            <p:ph type="sldNum" sz="quarter" idx="12"/>
          </p:nvPr>
        </p:nvSpPr>
        <p:spPr/>
        <p:txBody>
          <a:bodyPr/>
          <a:lstStyle/>
          <a:p>
            <a:pPr>
              <a:defRPr/>
            </a:pPr>
            <a:fld id="{89CB823D-9AE3-4EDD-844A-9DD8D124F16B}" type="slidenum">
              <a:rPr lang="en-US" smtClean="0"/>
              <a:pPr>
                <a:defRPr/>
              </a:pPr>
              <a:t>35</a:t>
            </a:fld>
            <a:endParaRPr lang="en-US"/>
          </a:p>
        </p:txBody>
      </p:sp>
      <p:sp>
        <p:nvSpPr>
          <p:cNvPr id="6" name="Footer Placeholder 5"/>
          <p:cNvSpPr>
            <a:spLocks noGrp="1"/>
          </p:cNvSpPr>
          <p:nvPr>
            <p:ph type="ftr" sz="quarter" idx="11"/>
          </p:nvPr>
        </p:nvSpPr>
        <p:spPr/>
        <p:txBody>
          <a:bodyPr/>
          <a:lstStyle/>
          <a:p>
            <a:pPr>
              <a:defRPr/>
            </a:pPr>
            <a:r>
              <a:rPr lang="fa-IR"/>
              <a:t>اداره كل گمرك اصفهان</a:t>
            </a:r>
            <a:endParaRPr lang="en-US"/>
          </a:p>
        </p:txBody>
      </p:sp>
      <p:graphicFrame>
        <p:nvGraphicFramePr>
          <p:cNvPr id="9" name="Content Placeholder 8"/>
          <p:cNvGraphicFramePr>
            <a:graphicFrameLocks noGrp="1"/>
          </p:cNvGraphicFramePr>
          <p:nvPr>
            <p:ph idx="1"/>
          </p:nvPr>
        </p:nvGraphicFramePr>
        <p:xfrm>
          <a:off x="457200" y="1066803"/>
          <a:ext cx="8382002" cy="5257798"/>
        </p:xfrm>
        <a:graphic>
          <a:graphicData uri="http://schemas.openxmlformats.org/drawingml/2006/table">
            <a:tbl>
              <a:tblPr firstRow="1" bandRow="1">
                <a:tableStyleId>{85BE263C-DBD7-4A20-BB59-AAB30ACAA65A}</a:tableStyleId>
              </a:tblPr>
              <a:tblGrid>
                <a:gridCol w="950536"/>
                <a:gridCol w="950536"/>
                <a:gridCol w="1123361"/>
                <a:gridCol w="1641835"/>
                <a:gridCol w="1382598"/>
                <a:gridCol w="2333136"/>
              </a:tblGrid>
              <a:tr h="1265621">
                <a:tc>
                  <a:txBody>
                    <a:bodyPr/>
                    <a:lstStyle/>
                    <a:p>
                      <a:pPr algn="ctr" rtl="1"/>
                      <a:r>
                        <a:rPr lang="fa-IR" sz="1600" b="0" dirty="0" smtClean="0">
                          <a:cs typeface="B Yekan" pitchFamily="2" charset="-78"/>
                        </a:rPr>
                        <a:t>سهم </a:t>
                      </a:r>
                    </a:p>
                    <a:p>
                      <a:pPr algn="ctr" rtl="1"/>
                      <a:r>
                        <a:rPr lang="fa-IR" sz="1600" b="0" dirty="0" smtClean="0">
                          <a:cs typeface="B Yekan" pitchFamily="2" charset="-78"/>
                        </a:rPr>
                        <a:t>ارزشي</a:t>
                      </a:r>
                      <a:endParaRPr lang="en-US" sz="1600" b="0" dirty="0">
                        <a:cs typeface="B Yekan" pitchFamily="2" charset="-78"/>
                      </a:endParaRPr>
                    </a:p>
                  </a:txBody>
                  <a:tcPr anchor="ctr"/>
                </a:tc>
                <a:tc>
                  <a:txBody>
                    <a:bodyPr/>
                    <a:lstStyle/>
                    <a:p>
                      <a:pPr algn="ctr" rtl="1"/>
                      <a:r>
                        <a:rPr lang="fa-IR" sz="1600" b="0" dirty="0" smtClean="0">
                          <a:cs typeface="B Yekan" pitchFamily="2" charset="-78"/>
                        </a:rPr>
                        <a:t>تغييرات</a:t>
                      </a:r>
                    </a:p>
                    <a:p>
                      <a:pPr algn="ctr" rtl="1"/>
                      <a:r>
                        <a:rPr lang="fa-IR" sz="1600" b="0" dirty="0" smtClean="0">
                          <a:cs typeface="B Yekan" pitchFamily="2" charset="-78"/>
                        </a:rPr>
                        <a:t> ارزشي</a:t>
                      </a:r>
                      <a:endParaRPr lang="en-US" sz="1600" b="0" dirty="0">
                        <a:cs typeface="B Yekan" pitchFamily="2" charset="-78"/>
                      </a:endParaRPr>
                    </a:p>
                  </a:txBody>
                  <a:tcPr anchor="ctr"/>
                </a:tc>
                <a:tc>
                  <a:txBody>
                    <a:bodyPr/>
                    <a:lstStyle/>
                    <a:p>
                      <a:pPr algn="ctr" rtl="1"/>
                      <a:r>
                        <a:rPr lang="fa-IR" sz="1600" b="0" kern="1200" dirty="0" smtClean="0">
                          <a:cs typeface="B Yekan" pitchFamily="2" charset="-78"/>
                        </a:rPr>
                        <a:t>تغييرات</a:t>
                      </a:r>
                    </a:p>
                    <a:p>
                      <a:pPr algn="ctr" rtl="1"/>
                      <a:r>
                        <a:rPr lang="fa-IR" sz="1600" b="0" kern="1200" dirty="0" smtClean="0">
                          <a:cs typeface="B Yekan" pitchFamily="2" charset="-78"/>
                        </a:rPr>
                        <a:t> وزني</a:t>
                      </a:r>
                      <a:endParaRPr lang="en-US" sz="1600" b="0" kern="1200" dirty="0" smtClean="0">
                        <a:solidFill>
                          <a:schemeClr val="lt1"/>
                        </a:solidFill>
                        <a:latin typeface="+mn-lt"/>
                        <a:ea typeface="+mn-ea"/>
                        <a:cs typeface="B Yekan" pitchFamily="2" charset="-78"/>
                      </a:endParaRPr>
                    </a:p>
                  </a:txBody>
                  <a:tcPr anchor="ctr"/>
                </a:tc>
                <a:tc>
                  <a:txBody>
                    <a:bodyPr/>
                    <a:lstStyle/>
                    <a:p>
                      <a:pPr algn="ctr" rtl="1"/>
                      <a:r>
                        <a:rPr lang="fa-IR" sz="1600" b="0" dirty="0" smtClean="0">
                          <a:cs typeface="B Yekan" pitchFamily="2" charset="-78"/>
                        </a:rPr>
                        <a:t>ارزش</a:t>
                      </a:r>
                    </a:p>
                    <a:p>
                      <a:pPr algn="ctr" rtl="1"/>
                      <a:r>
                        <a:rPr lang="fa-IR" sz="1600" b="0" dirty="0" smtClean="0">
                          <a:cs typeface="B Yekan" pitchFamily="2" charset="-78"/>
                        </a:rPr>
                        <a:t>(ميليون دلار)</a:t>
                      </a:r>
                      <a:endParaRPr lang="en-US" sz="1600" b="0" dirty="0">
                        <a:cs typeface="B Yekan" pitchFamily="2" charset="-78"/>
                      </a:endParaRPr>
                    </a:p>
                  </a:txBody>
                  <a:tcPr anchor="ctr"/>
                </a:tc>
                <a:tc>
                  <a:txBody>
                    <a:bodyPr/>
                    <a:lstStyle/>
                    <a:p>
                      <a:pPr algn="ctr" rtl="1"/>
                      <a:r>
                        <a:rPr lang="fa-IR" sz="1600" b="0" dirty="0" smtClean="0">
                          <a:cs typeface="B Yekan" pitchFamily="2" charset="-78"/>
                        </a:rPr>
                        <a:t>وزن</a:t>
                      </a:r>
                    </a:p>
                    <a:p>
                      <a:pPr algn="ctr" rtl="1"/>
                      <a:r>
                        <a:rPr lang="fa-IR" sz="1600" b="0" dirty="0" smtClean="0">
                          <a:cs typeface="B Yekan" pitchFamily="2" charset="-78"/>
                        </a:rPr>
                        <a:t>(تن)</a:t>
                      </a:r>
                      <a:endParaRPr lang="en-US" sz="1600" b="0" dirty="0">
                        <a:cs typeface="B Yekan" pitchFamily="2" charset="-78"/>
                      </a:endParaRPr>
                    </a:p>
                  </a:txBody>
                  <a:tcPr anchor="ctr"/>
                </a:tc>
                <a:tc>
                  <a:txBody>
                    <a:bodyPr/>
                    <a:lstStyle/>
                    <a:p>
                      <a:pPr algn="ctr" rtl="1"/>
                      <a:r>
                        <a:rPr lang="fa-IR" sz="1600" b="0" dirty="0" smtClean="0">
                          <a:cs typeface="B Yekan" pitchFamily="2" charset="-78"/>
                        </a:rPr>
                        <a:t>گروه كالا</a:t>
                      </a:r>
                      <a:endParaRPr lang="en-US" sz="1600" b="0" dirty="0">
                        <a:cs typeface="B Yekan" pitchFamily="2" charset="-78"/>
                      </a:endParaRPr>
                    </a:p>
                  </a:txBody>
                  <a:tcPr anchor="ctr"/>
                </a:tc>
              </a:tr>
              <a:tr h="570311">
                <a:tc>
                  <a:txBody>
                    <a:bodyPr/>
                    <a:lstStyle/>
                    <a:p>
                      <a:pPr algn="ctr" rtl="1"/>
                      <a:r>
                        <a:rPr lang="fa-IR" sz="1600" dirty="0" smtClean="0">
                          <a:solidFill>
                            <a:srgbClr val="FF0000"/>
                          </a:solidFill>
                          <a:cs typeface="B Yekan" pitchFamily="2" charset="-78"/>
                        </a:rPr>
                        <a:t>71</a:t>
                      </a:r>
                      <a:endParaRPr lang="en-US" sz="1600" dirty="0">
                        <a:solidFill>
                          <a:srgbClr val="FF0000"/>
                        </a:solidFill>
                        <a:cs typeface="B Yekan" pitchFamily="2" charset="-78"/>
                      </a:endParaRPr>
                    </a:p>
                  </a:txBody>
                  <a:tcPr anchor="ctr"/>
                </a:tc>
                <a:tc>
                  <a:txBody>
                    <a:bodyPr/>
                    <a:lstStyle/>
                    <a:p>
                      <a:pPr algn="ctr" rtl="1"/>
                      <a:r>
                        <a:rPr lang="fa-IR" sz="1600" dirty="0" smtClean="0">
                          <a:solidFill>
                            <a:srgbClr val="FF0000"/>
                          </a:solidFill>
                          <a:cs typeface="B Yekan" pitchFamily="2" charset="-78"/>
                        </a:rPr>
                        <a:t>56</a:t>
                      </a:r>
                      <a:endParaRPr lang="en-US" sz="1600" dirty="0">
                        <a:solidFill>
                          <a:srgbClr val="FF0000"/>
                        </a:solidFill>
                        <a:cs typeface="B Yekan" pitchFamily="2" charset="-78"/>
                      </a:endParaRPr>
                    </a:p>
                  </a:txBody>
                  <a:tcPr anchor="ctr"/>
                </a:tc>
                <a:tc>
                  <a:txBody>
                    <a:bodyPr/>
                    <a:lstStyle/>
                    <a:p>
                      <a:pPr algn="ctr" rtl="1"/>
                      <a:r>
                        <a:rPr lang="fa-IR" sz="1600" dirty="0" smtClean="0">
                          <a:solidFill>
                            <a:srgbClr val="FF0000"/>
                          </a:solidFill>
                          <a:cs typeface="B Yekan" pitchFamily="2" charset="-78"/>
                        </a:rPr>
                        <a:t>57</a:t>
                      </a:r>
                      <a:endParaRPr lang="en-US" sz="1600" dirty="0">
                        <a:solidFill>
                          <a:srgbClr val="FF0000"/>
                        </a:solidFill>
                        <a:cs typeface="B Yekan" pitchFamily="2" charset="-78"/>
                      </a:endParaRPr>
                    </a:p>
                  </a:txBody>
                  <a:tcPr anchor="ctr"/>
                </a:tc>
                <a:tc>
                  <a:txBody>
                    <a:bodyPr/>
                    <a:lstStyle/>
                    <a:p>
                      <a:pPr algn="ctr" rtl="1"/>
                      <a:r>
                        <a:rPr lang="fa-IR" sz="1600" dirty="0" smtClean="0">
                          <a:solidFill>
                            <a:srgbClr val="FF0000"/>
                          </a:solidFill>
                          <a:cs typeface="B Yekan" pitchFamily="2" charset="-78"/>
                        </a:rPr>
                        <a:t>1175</a:t>
                      </a:r>
                      <a:endParaRPr lang="en-US" sz="1600" dirty="0">
                        <a:solidFill>
                          <a:srgbClr val="FF0000"/>
                        </a:solidFill>
                        <a:cs typeface="B Yekan" pitchFamily="2" charset="-78"/>
                      </a:endParaRPr>
                    </a:p>
                  </a:txBody>
                  <a:tcPr anchor="ctr"/>
                </a:tc>
                <a:tc>
                  <a:txBody>
                    <a:bodyPr/>
                    <a:lstStyle/>
                    <a:p>
                      <a:pPr algn="ctr" rtl="1"/>
                      <a:r>
                        <a:rPr lang="fa-IR" sz="1600" dirty="0" smtClean="0">
                          <a:solidFill>
                            <a:srgbClr val="FF0000"/>
                          </a:solidFill>
                          <a:cs typeface="B Yekan" pitchFamily="2" charset="-78"/>
                        </a:rPr>
                        <a:t>1355805</a:t>
                      </a:r>
                      <a:endParaRPr lang="en-US" sz="1600" dirty="0">
                        <a:solidFill>
                          <a:srgbClr val="FF0000"/>
                        </a:solidFill>
                        <a:cs typeface="B Yekan" pitchFamily="2" charset="-78"/>
                      </a:endParaRPr>
                    </a:p>
                  </a:txBody>
                  <a:tcPr anchor="ctr"/>
                </a:tc>
                <a:tc>
                  <a:txBody>
                    <a:bodyPr/>
                    <a:lstStyle/>
                    <a:p>
                      <a:pPr algn="ctr" rtl="1"/>
                      <a:r>
                        <a:rPr lang="fa-IR" sz="1600" dirty="0" smtClean="0">
                          <a:cs typeface="B Yekan" pitchFamily="2" charset="-78"/>
                        </a:rPr>
                        <a:t>صنعتي – شيميايي</a:t>
                      </a:r>
                      <a:endParaRPr lang="en-US" sz="1600" dirty="0">
                        <a:solidFill>
                          <a:srgbClr val="FF0000"/>
                        </a:solidFill>
                        <a:cs typeface="B Yekan" pitchFamily="2" charset="-78"/>
                      </a:endParaRPr>
                    </a:p>
                  </a:txBody>
                  <a:tcPr anchor="ctr"/>
                </a:tc>
              </a:tr>
              <a:tr h="570311">
                <a:tc>
                  <a:txBody>
                    <a:bodyPr/>
                    <a:lstStyle/>
                    <a:p>
                      <a:pPr algn="ctr" rtl="1"/>
                      <a:r>
                        <a:rPr lang="fa-IR" sz="1600" dirty="0" smtClean="0">
                          <a:cs typeface="B Yekan" pitchFamily="2" charset="-78"/>
                        </a:rPr>
                        <a:t>23</a:t>
                      </a:r>
                      <a:endParaRPr lang="en-US" sz="1600" dirty="0">
                        <a:cs typeface="B Yekan" pitchFamily="2" charset="-78"/>
                      </a:endParaRPr>
                    </a:p>
                  </a:txBody>
                  <a:tcPr anchor="ctr"/>
                </a:tc>
                <a:tc>
                  <a:txBody>
                    <a:bodyPr/>
                    <a:lstStyle/>
                    <a:p>
                      <a:pPr algn="ctr" rtl="1"/>
                      <a:r>
                        <a:rPr lang="fa-IR" sz="1600" dirty="0" smtClean="0">
                          <a:cs typeface="B Yekan" pitchFamily="2" charset="-78"/>
                        </a:rPr>
                        <a:t>39-</a:t>
                      </a:r>
                      <a:endParaRPr lang="en-US" sz="1600" dirty="0">
                        <a:cs typeface="B Yekan" pitchFamily="2" charset="-78"/>
                      </a:endParaRPr>
                    </a:p>
                  </a:txBody>
                  <a:tcPr anchor="ctr"/>
                </a:tc>
                <a:tc>
                  <a:txBody>
                    <a:bodyPr/>
                    <a:lstStyle/>
                    <a:p>
                      <a:pPr algn="ctr" rtl="1"/>
                      <a:r>
                        <a:rPr lang="fa-IR" sz="1600" dirty="0" smtClean="0">
                          <a:cs typeface="B Yekan" pitchFamily="2" charset="-78"/>
                        </a:rPr>
                        <a:t>24-</a:t>
                      </a:r>
                      <a:endParaRPr lang="en-US" sz="1600" dirty="0">
                        <a:cs typeface="B Yekan" pitchFamily="2" charset="-78"/>
                      </a:endParaRPr>
                    </a:p>
                  </a:txBody>
                  <a:tcPr anchor="ctr"/>
                </a:tc>
                <a:tc>
                  <a:txBody>
                    <a:bodyPr/>
                    <a:lstStyle/>
                    <a:p>
                      <a:pPr algn="ctr" rtl="1"/>
                      <a:r>
                        <a:rPr lang="fa-IR" sz="1600" dirty="0" smtClean="0">
                          <a:cs typeface="B Yekan" pitchFamily="2" charset="-78"/>
                        </a:rPr>
                        <a:t>388</a:t>
                      </a:r>
                      <a:endParaRPr lang="en-US" sz="1600" dirty="0">
                        <a:cs typeface="B Yekan" pitchFamily="2" charset="-78"/>
                      </a:endParaRPr>
                    </a:p>
                  </a:txBody>
                  <a:tcPr anchor="ctr"/>
                </a:tc>
                <a:tc>
                  <a:txBody>
                    <a:bodyPr/>
                    <a:lstStyle/>
                    <a:p>
                      <a:pPr algn="ctr" rtl="1"/>
                      <a:r>
                        <a:rPr lang="fa-IR" sz="1600" dirty="0" smtClean="0">
                          <a:cs typeface="B Yekan" pitchFamily="2" charset="-78"/>
                        </a:rPr>
                        <a:t>9736</a:t>
                      </a:r>
                      <a:endParaRPr lang="en-US" sz="1600" dirty="0">
                        <a:cs typeface="B Yekan" pitchFamily="2" charset="-78"/>
                      </a:endParaRPr>
                    </a:p>
                  </a:txBody>
                  <a:tcPr anchor="ctr"/>
                </a:tc>
                <a:tc>
                  <a:txBody>
                    <a:bodyPr/>
                    <a:lstStyle/>
                    <a:p>
                      <a:pPr algn="ctr" rtl="1"/>
                      <a:r>
                        <a:rPr lang="fa-IR" sz="1600" dirty="0" smtClean="0">
                          <a:cs typeface="B Yekan" pitchFamily="2" charset="-78"/>
                        </a:rPr>
                        <a:t>مصنوعات گرانبها</a:t>
                      </a:r>
                      <a:endParaRPr lang="en-US" sz="1600" dirty="0">
                        <a:cs typeface="B Yekan" pitchFamily="2" charset="-78"/>
                      </a:endParaRPr>
                    </a:p>
                  </a:txBody>
                  <a:tcPr anchor="ctr"/>
                </a:tc>
              </a:tr>
              <a:tr h="570311">
                <a:tc>
                  <a:txBody>
                    <a:bodyPr/>
                    <a:lstStyle/>
                    <a:p>
                      <a:pPr algn="ctr" rtl="1"/>
                      <a:r>
                        <a:rPr lang="fa-IR" sz="1600" dirty="0" smtClean="0">
                          <a:solidFill>
                            <a:srgbClr val="00B050"/>
                          </a:solidFill>
                          <a:cs typeface="B Yekan" pitchFamily="2" charset="-78"/>
                        </a:rPr>
                        <a:t>3</a:t>
                      </a:r>
                      <a:endParaRPr lang="en-US" sz="1600" dirty="0">
                        <a:solidFill>
                          <a:srgbClr val="00B050"/>
                        </a:solidFill>
                        <a:cs typeface="B Yekan" pitchFamily="2" charset="-78"/>
                      </a:endParaRPr>
                    </a:p>
                  </a:txBody>
                  <a:tcPr anchor="ctr"/>
                </a:tc>
                <a:tc>
                  <a:txBody>
                    <a:bodyPr/>
                    <a:lstStyle/>
                    <a:p>
                      <a:pPr algn="ctr" rtl="1"/>
                      <a:r>
                        <a:rPr lang="fa-IR" sz="1600" dirty="0" smtClean="0">
                          <a:solidFill>
                            <a:srgbClr val="00B050"/>
                          </a:solidFill>
                          <a:cs typeface="B Yekan" pitchFamily="2" charset="-78"/>
                        </a:rPr>
                        <a:t>3</a:t>
                      </a:r>
                      <a:endParaRPr lang="en-US" sz="1600" dirty="0">
                        <a:solidFill>
                          <a:srgbClr val="00B050"/>
                        </a:solidFill>
                        <a:cs typeface="B Yekan" pitchFamily="2" charset="-78"/>
                      </a:endParaRPr>
                    </a:p>
                  </a:txBody>
                  <a:tcPr anchor="ctr"/>
                </a:tc>
                <a:tc>
                  <a:txBody>
                    <a:bodyPr/>
                    <a:lstStyle/>
                    <a:p>
                      <a:pPr algn="ctr" rtl="1"/>
                      <a:r>
                        <a:rPr lang="fa-IR" sz="1600" dirty="0" smtClean="0">
                          <a:solidFill>
                            <a:srgbClr val="00B050"/>
                          </a:solidFill>
                          <a:cs typeface="B Yekan" pitchFamily="2" charset="-78"/>
                        </a:rPr>
                        <a:t>5-</a:t>
                      </a:r>
                      <a:endParaRPr lang="en-US" sz="1600" dirty="0">
                        <a:solidFill>
                          <a:srgbClr val="00B050"/>
                        </a:solidFill>
                        <a:cs typeface="B Yekan" pitchFamily="2" charset="-78"/>
                      </a:endParaRPr>
                    </a:p>
                  </a:txBody>
                  <a:tcPr anchor="ctr"/>
                </a:tc>
                <a:tc>
                  <a:txBody>
                    <a:bodyPr/>
                    <a:lstStyle/>
                    <a:p>
                      <a:pPr algn="ctr" rtl="1"/>
                      <a:r>
                        <a:rPr lang="fa-IR" sz="1600" dirty="0" smtClean="0">
                          <a:solidFill>
                            <a:srgbClr val="00B050"/>
                          </a:solidFill>
                          <a:cs typeface="B Yekan" pitchFamily="2" charset="-78"/>
                        </a:rPr>
                        <a:t>55</a:t>
                      </a:r>
                      <a:endParaRPr lang="en-US" sz="1600" dirty="0">
                        <a:solidFill>
                          <a:srgbClr val="00B050"/>
                        </a:solidFill>
                        <a:cs typeface="B Yekan" pitchFamily="2" charset="-78"/>
                      </a:endParaRPr>
                    </a:p>
                  </a:txBody>
                  <a:tcPr anchor="ctr"/>
                </a:tc>
                <a:tc>
                  <a:txBody>
                    <a:bodyPr/>
                    <a:lstStyle/>
                    <a:p>
                      <a:pPr algn="ctr" rtl="1"/>
                      <a:r>
                        <a:rPr lang="fa-IR" sz="1600" dirty="0" smtClean="0">
                          <a:solidFill>
                            <a:srgbClr val="00B050"/>
                          </a:solidFill>
                          <a:cs typeface="B Yekan" pitchFamily="2" charset="-78"/>
                        </a:rPr>
                        <a:t>32347</a:t>
                      </a:r>
                      <a:endParaRPr lang="en-US" sz="1600" dirty="0">
                        <a:solidFill>
                          <a:srgbClr val="00B050"/>
                        </a:solidFill>
                        <a:cs typeface="B Yekan" pitchFamily="2" charset="-78"/>
                      </a:endParaRPr>
                    </a:p>
                  </a:txBody>
                  <a:tcPr anchor="ctr"/>
                </a:tc>
                <a:tc>
                  <a:txBody>
                    <a:bodyPr/>
                    <a:lstStyle/>
                    <a:p>
                      <a:pPr algn="ctr" rtl="1"/>
                      <a:r>
                        <a:rPr lang="fa-IR" sz="1600" dirty="0" smtClean="0">
                          <a:cs typeface="B Yekan" pitchFamily="2" charset="-78"/>
                        </a:rPr>
                        <a:t>كشاورزي – غذايي</a:t>
                      </a:r>
                      <a:endParaRPr lang="en-US" sz="1600" dirty="0">
                        <a:solidFill>
                          <a:srgbClr val="00B050"/>
                        </a:solidFill>
                        <a:cs typeface="B Yekan" pitchFamily="2" charset="-78"/>
                      </a:endParaRPr>
                    </a:p>
                  </a:txBody>
                  <a:tcPr anchor="ctr"/>
                </a:tc>
              </a:tr>
              <a:tr h="570311">
                <a:tc>
                  <a:txBody>
                    <a:bodyPr/>
                    <a:lstStyle/>
                    <a:p>
                      <a:pPr algn="ctr" rtl="1"/>
                      <a:r>
                        <a:rPr lang="fa-IR" sz="1600" dirty="0" smtClean="0">
                          <a:solidFill>
                            <a:srgbClr val="002060"/>
                          </a:solidFill>
                          <a:cs typeface="B Yekan" pitchFamily="2" charset="-78"/>
                        </a:rPr>
                        <a:t>1</a:t>
                      </a:r>
                      <a:endParaRPr lang="en-US" sz="1600" dirty="0">
                        <a:solidFill>
                          <a:srgbClr val="002060"/>
                        </a:solidFill>
                        <a:cs typeface="B Yekan" pitchFamily="2" charset="-78"/>
                      </a:endParaRPr>
                    </a:p>
                  </a:txBody>
                  <a:tcPr anchor="ctr"/>
                </a:tc>
                <a:tc>
                  <a:txBody>
                    <a:bodyPr/>
                    <a:lstStyle/>
                    <a:p>
                      <a:pPr algn="ctr" rtl="1"/>
                      <a:r>
                        <a:rPr lang="fa-IR" sz="1600" dirty="0" smtClean="0">
                          <a:solidFill>
                            <a:srgbClr val="002060"/>
                          </a:solidFill>
                          <a:cs typeface="B Yekan" pitchFamily="2" charset="-78"/>
                        </a:rPr>
                        <a:t>56-</a:t>
                      </a:r>
                      <a:endParaRPr lang="en-US" sz="1600" dirty="0">
                        <a:solidFill>
                          <a:srgbClr val="002060"/>
                        </a:solidFill>
                        <a:cs typeface="B Yekan" pitchFamily="2" charset="-78"/>
                      </a:endParaRPr>
                    </a:p>
                  </a:txBody>
                  <a:tcPr anchor="ctr"/>
                </a:tc>
                <a:tc>
                  <a:txBody>
                    <a:bodyPr/>
                    <a:lstStyle/>
                    <a:p>
                      <a:pPr algn="ctr" rtl="1"/>
                      <a:r>
                        <a:rPr lang="fa-IR" sz="1600" dirty="0" smtClean="0">
                          <a:solidFill>
                            <a:srgbClr val="002060"/>
                          </a:solidFill>
                          <a:cs typeface="B Yekan" pitchFamily="2" charset="-78"/>
                        </a:rPr>
                        <a:t>56-</a:t>
                      </a:r>
                      <a:endParaRPr lang="en-US" sz="1600" dirty="0">
                        <a:solidFill>
                          <a:srgbClr val="002060"/>
                        </a:solidFill>
                        <a:cs typeface="B Yekan" pitchFamily="2" charset="-78"/>
                      </a:endParaRPr>
                    </a:p>
                  </a:txBody>
                  <a:tcPr anchor="ctr"/>
                </a:tc>
                <a:tc>
                  <a:txBody>
                    <a:bodyPr/>
                    <a:lstStyle/>
                    <a:p>
                      <a:pPr algn="ctr" rtl="1"/>
                      <a:r>
                        <a:rPr lang="fa-IR" sz="1600" dirty="0" smtClean="0">
                          <a:solidFill>
                            <a:srgbClr val="002060"/>
                          </a:solidFill>
                          <a:cs typeface="B Yekan" pitchFamily="2" charset="-78"/>
                        </a:rPr>
                        <a:t>21</a:t>
                      </a:r>
                      <a:endParaRPr lang="en-US" sz="1600" dirty="0">
                        <a:solidFill>
                          <a:srgbClr val="002060"/>
                        </a:solidFill>
                        <a:cs typeface="B Yekan" pitchFamily="2" charset="-78"/>
                      </a:endParaRPr>
                    </a:p>
                  </a:txBody>
                  <a:tcPr anchor="ctr"/>
                </a:tc>
                <a:tc>
                  <a:txBody>
                    <a:bodyPr/>
                    <a:lstStyle/>
                    <a:p>
                      <a:pPr algn="ctr" rtl="1"/>
                      <a:r>
                        <a:rPr lang="fa-IR" sz="1600" dirty="0" smtClean="0">
                          <a:solidFill>
                            <a:srgbClr val="002060"/>
                          </a:solidFill>
                          <a:cs typeface="B Yekan" pitchFamily="2" charset="-78"/>
                        </a:rPr>
                        <a:t>220</a:t>
                      </a:r>
                      <a:endParaRPr lang="en-US" sz="1600" dirty="0">
                        <a:solidFill>
                          <a:srgbClr val="002060"/>
                        </a:solidFill>
                        <a:cs typeface="B Yekan" pitchFamily="2" charset="-78"/>
                      </a:endParaRPr>
                    </a:p>
                  </a:txBody>
                  <a:tcPr anchor="ctr"/>
                </a:tc>
                <a:tc>
                  <a:txBody>
                    <a:bodyPr/>
                    <a:lstStyle/>
                    <a:p>
                      <a:pPr algn="ctr" rtl="1"/>
                      <a:r>
                        <a:rPr lang="fa-IR" sz="1600" dirty="0" smtClean="0">
                          <a:cs typeface="B Yekan" pitchFamily="2" charset="-78"/>
                        </a:rPr>
                        <a:t>فرش دستباف</a:t>
                      </a:r>
                      <a:endParaRPr lang="en-US" sz="1600" dirty="0">
                        <a:solidFill>
                          <a:srgbClr val="002060"/>
                        </a:solidFill>
                        <a:cs typeface="B Yekan" pitchFamily="2" charset="-78"/>
                      </a:endParaRPr>
                    </a:p>
                  </a:txBody>
                  <a:tcPr anchor="ctr"/>
                </a:tc>
              </a:tr>
              <a:tr h="570311">
                <a:tc>
                  <a:txBody>
                    <a:bodyPr/>
                    <a:lstStyle/>
                    <a:p>
                      <a:pPr algn="ctr" rtl="1"/>
                      <a:r>
                        <a:rPr lang="fa-IR" sz="1600" dirty="0" smtClean="0">
                          <a:solidFill>
                            <a:schemeClr val="accent4">
                              <a:lumMod val="75000"/>
                            </a:schemeClr>
                          </a:solidFill>
                          <a:cs typeface="B Yekan" pitchFamily="2" charset="-78"/>
                        </a:rPr>
                        <a:t>1</a:t>
                      </a:r>
                      <a:endParaRPr lang="en-US" sz="1600" dirty="0">
                        <a:solidFill>
                          <a:schemeClr val="accent4">
                            <a:lumMod val="75000"/>
                          </a:schemeClr>
                        </a:solidFill>
                        <a:cs typeface="B Yekan" pitchFamily="2" charset="-78"/>
                      </a:endParaRPr>
                    </a:p>
                  </a:txBody>
                  <a:tcPr anchor="ctr"/>
                </a:tc>
                <a:tc>
                  <a:txBody>
                    <a:bodyPr/>
                    <a:lstStyle/>
                    <a:p>
                      <a:pPr algn="ctr" rtl="1"/>
                      <a:r>
                        <a:rPr lang="fa-IR" sz="1600" dirty="0" smtClean="0">
                          <a:solidFill>
                            <a:schemeClr val="accent4">
                              <a:lumMod val="75000"/>
                            </a:schemeClr>
                          </a:solidFill>
                          <a:cs typeface="B Yekan" pitchFamily="2" charset="-78"/>
                        </a:rPr>
                        <a:t>87-</a:t>
                      </a:r>
                      <a:endParaRPr lang="en-US" sz="1600" dirty="0">
                        <a:solidFill>
                          <a:schemeClr val="accent4">
                            <a:lumMod val="75000"/>
                          </a:schemeClr>
                        </a:solidFill>
                        <a:cs typeface="B Yekan" pitchFamily="2" charset="-78"/>
                      </a:endParaRPr>
                    </a:p>
                  </a:txBody>
                  <a:tcPr anchor="ctr"/>
                </a:tc>
                <a:tc>
                  <a:txBody>
                    <a:bodyPr/>
                    <a:lstStyle/>
                    <a:p>
                      <a:pPr algn="ctr" rtl="1"/>
                      <a:r>
                        <a:rPr lang="fa-IR" sz="1600" dirty="0" smtClean="0">
                          <a:solidFill>
                            <a:schemeClr val="accent4">
                              <a:lumMod val="75000"/>
                            </a:schemeClr>
                          </a:solidFill>
                          <a:cs typeface="B Yekan" pitchFamily="2" charset="-78"/>
                        </a:rPr>
                        <a:t>10-</a:t>
                      </a:r>
                      <a:endParaRPr lang="en-US" sz="1600" dirty="0">
                        <a:solidFill>
                          <a:schemeClr val="accent4">
                            <a:lumMod val="75000"/>
                          </a:schemeClr>
                        </a:solidFill>
                        <a:cs typeface="B Yekan" pitchFamily="2" charset="-78"/>
                      </a:endParaRPr>
                    </a:p>
                  </a:txBody>
                  <a:tcPr anchor="ctr"/>
                </a:tc>
                <a:tc>
                  <a:txBody>
                    <a:bodyPr/>
                    <a:lstStyle/>
                    <a:p>
                      <a:pPr algn="ctr" rtl="1"/>
                      <a:r>
                        <a:rPr lang="fa-IR" sz="1600" dirty="0" smtClean="0">
                          <a:solidFill>
                            <a:schemeClr val="accent4">
                              <a:lumMod val="75000"/>
                            </a:schemeClr>
                          </a:solidFill>
                          <a:cs typeface="B Yekan" pitchFamily="2" charset="-78"/>
                        </a:rPr>
                        <a:t>4</a:t>
                      </a:r>
                      <a:endParaRPr lang="en-US" sz="1600" dirty="0">
                        <a:solidFill>
                          <a:schemeClr val="accent4">
                            <a:lumMod val="75000"/>
                          </a:schemeClr>
                        </a:solidFill>
                        <a:cs typeface="B Yekan" pitchFamily="2" charset="-78"/>
                      </a:endParaRPr>
                    </a:p>
                  </a:txBody>
                  <a:tcPr anchor="ctr"/>
                </a:tc>
                <a:tc>
                  <a:txBody>
                    <a:bodyPr/>
                    <a:lstStyle/>
                    <a:p>
                      <a:pPr algn="ctr" rtl="1"/>
                      <a:r>
                        <a:rPr lang="fa-IR" sz="1600" dirty="0" smtClean="0">
                          <a:solidFill>
                            <a:schemeClr val="accent4">
                              <a:lumMod val="75000"/>
                            </a:schemeClr>
                          </a:solidFill>
                          <a:cs typeface="B Yekan" pitchFamily="2" charset="-78"/>
                        </a:rPr>
                        <a:t>79</a:t>
                      </a:r>
                      <a:endParaRPr lang="en-US" sz="1600" dirty="0">
                        <a:solidFill>
                          <a:schemeClr val="accent4">
                            <a:lumMod val="75000"/>
                          </a:schemeClr>
                        </a:solidFill>
                        <a:cs typeface="B Yekan" pitchFamily="2" charset="-78"/>
                      </a:endParaRPr>
                    </a:p>
                  </a:txBody>
                  <a:tcPr anchor="ctr"/>
                </a:tc>
                <a:tc>
                  <a:txBody>
                    <a:bodyPr/>
                    <a:lstStyle/>
                    <a:p>
                      <a:pPr algn="ctr" rtl="1"/>
                      <a:r>
                        <a:rPr lang="fa-IR" sz="1600" dirty="0" smtClean="0">
                          <a:cs typeface="B Yekan" pitchFamily="2" charset="-78"/>
                        </a:rPr>
                        <a:t>صنايع دستي</a:t>
                      </a:r>
                      <a:endParaRPr lang="en-US" sz="1600" dirty="0">
                        <a:solidFill>
                          <a:schemeClr val="accent4">
                            <a:lumMod val="75000"/>
                          </a:schemeClr>
                        </a:solidFill>
                        <a:cs typeface="B Yekan" pitchFamily="2" charset="-78"/>
                      </a:endParaRPr>
                    </a:p>
                  </a:txBody>
                  <a:tcPr anchor="ctr"/>
                </a:tc>
              </a:tr>
              <a:tr h="570311">
                <a:tc>
                  <a:txBody>
                    <a:bodyPr/>
                    <a:lstStyle/>
                    <a:p>
                      <a:pPr algn="ctr" rtl="1"/>
                      <a:r>
                        <a:rPr lang="fa-IR" sz="1600" dirty="0" smtClean="0">
                          <a:cs typeface="B Yekan" pitchFamily="2" charset="-78"/>
                        </a:rPr>
                        <a:t>1</a:t>
                      </a:r>
                      <a:endParaRPr lang="en-US" sz="1600" dirty="0">
                        <a:cs typeface="B Yekan" pitchFamily="2" charset="-78"/>
                      </a:endParaRPr>
                    </a:p>
                  </a:txBody>
                  <a:tcPr anchor="ctr"/>
                </a:tc>
                <a:tc>
                  <a:txBody>
                    <a:bodyPr/>
                    <a:lstStyle/>
                    <a:p>
                      <a:pPr algn="ctr" rtl="1"/>
                      <a:r>
                        <a:rPr lang="fa-IR" sz="1600" dirty="0" smtClean="0">
                          <a:cs typeface="B Yekan" pitchFamily="2" charset="-78"/>
                        </a:rPr>
                        <a:t>8</a:t>
                      </a:r>
                      <a:endParaRPr lang="en-US" sz="1600" dirty="0">
                        <a:cs typeface="B Yekan" pitchFamily="2" charset="-78"/>
                      </a:endParaRPr>
                    </a:p>
                  </a:txBody>
                  <a:tcPr anchor="ctr"/>
                </a:tc>
                <a:tc>
                  <a:txBody>
                    <a:bodyPr/>
                    <a:lstStyle/>
                    <a:p>
                      <a:pPr algn="ctr" rtl="1"/>
                      <a:r>
                        <a:rPr lang="fa-IR" sz="1600" dirty="0" smtClean="0">
                          <a:cs typeface="B Yekan" pitchFamily="2" charset="-78"/>
                        </a:rPr>
                        <a:t>92</a:t>
                      </a:r>
                      <a:endParaRPr lang="en-US" sz="1600" dirty="0">
                        <a:cs typeface="B Yekan" pitchFamily="2" charset="-78"/>
                      </a:endParaRPr>
                    </a:p>
                  </a:txBody>
                  <a:tcPr anchor="ctr"/>
                </a:tc>
                <a:tc>
                  <a:txBody>
                    <a:bodyPr/>
                    <a:lstStyle/>
                    <a:p>
                      <a:pPr algn="ctr" rtl="1"/>
                      <a:r>
                        <a:rPr lang="fa-IR" sz="1600" dirty="0" smtClean="0">
                          <a:cs typeface="B Yekan" pitchFamily="2" charset="-78"/>
                        </a:rPr>
                        <a:t>7</a:t>
                      </a:r>
                      <a:endParaRPr lang="en-US" sz="1600" dirty="0">
                        <a:cs typeface="B Yekan" pitchFamily="2" charset="-78"/>
                      </a:endParaRPr>
                    </a:p>
                  </a:txBody>
                  <a:tcPr anchor="ctr"/>
                </a:tc>
                <a:tc>
                  <a:txBody>
                    <a:bodyPr/>
                    <a:lstStyle/>
                    <a:p>
                      <a:pPr algn="ctr" rtl="1"/>
                      <a:r>
                        <a:rPr lang="fa-IR" sz="1600" dirty="0" smtClean="0">
                          <a:cs typeface="B Yekan" pitchFamily="2" charset="-78"/>
                        </a:rPr>
                        <a:t>6517</a:t>
                      </a:r>
                      <a:endParaRPr lang="en-US" sz="1600" dirty="0">
                        <a:cs typeface="B Yekan" pitchFamily="2" charset="-78"/>
                      </a:endParaRPr>
                    </a:p>
                  </a:txBody>
                  <a:tcPr anchor="ctr"/>
                </a:tc>
                <a:tc>
                  <a:txBody>
                    <a:bodyPr/>
                    <a:lstStyle/>
                    <a:p>
                      <a:pPr algn="ctr" rtl="1"/>
                      <a:r>
                        <a:rPr lang="fa-IR" sz="1600" dirty="0" smtClean="0">
                          <a:cs typeface="B Yekan" pitchFamily="2" charset="-78"/>
                        </a:rPr>
                        <a:t>معدني</a:t>
                      </a:r>
                      <a:endParaRPr lang="en-US" sz="1600" dirty="0">
                        <a:cs typeface="B Yekan" pitchFamily="2" charset="-78"/>
                      </a:endParaRPr>
                    </a:p>
                  </a:txBody>
                  <a:tcPr anchor="ctr"/>
                </a:tc>
              </a:tr>
              <a:tr h="570311">
                <a:tc>
                  <a:txBody>
                    <a:bodyPr/>
                    <a:lstStyle/>
                    <a:p>
                      <a:pPr algn="ctr" rtl="1"/>
                      <a:r>
                        <a:rPr lang="fa-IR" sz="1600" dirty="0" smtClean="0">
                          <a:cs typeface="B Yekan" pitchFamily="2" charset="-78"/>
                        </a:rPr>
                        <a:t>100</a:t>
                      </a:r>
                      <a:endParaRPr lang="en-US" sz="1600" dirty="0">
                        <a:cs typeface="B Yekan" pitchFamily="2" charset="-78"/>
                      </a:endParaRPr>
                    </a:p>
                  </a:txBody>
                  <a:tcPr anchor="ctr"/>
                </a:tc>
                <a:tc>
                  <a:txBody>
                    <a:bodyPr/>
                    <a:lstStyle/>
                    <a:p>
                      <a:pPr algn="ctr" rtl="1"/>
                      <a:r>
                        <a:rPr lang="fa-IR" sz="1600" dirty="0" smtClean="0">
                          <a:cs typeface="B Yekan" pitchFamily="2" charset="-78"/>
                        </a:rPr>
                        <a:t>8</a:t>
                      </a:r>
                      <a:endParaRPr lang="en-US" sz="1600" dirty="0">
                        <a:cs typeface="B Yekan" pitchFamily="2" charset="-78"/>
                      </a:endParaRPr>
                    </a:p>
                  </a:txBody>
                  <a:tcPr anchor="ctr"/>
                </a:tc>
                <a:tc>
                  <a:txBody>
                    <a:bodyPr/>
                    <a:lstStyle/>
                    <a:p>
                      <a:pPr algn="ctr" rtl="1"/>
                      <a:r>
                        <a:rPr lang="fa-IR" sz="1600" dirty="0" smtClean="0">
                          <a:cs typeface="B Yekan" pitchFamily="2" charset="-78"/>
                        </a:rPr>
                        <a:t>55</a:t>
                      </a:r>
                      <a:endParaRPr lang="en-US" sz="1600" dirty="0">
                        <a:cs typeface="B Yekan" pitchFamily="2" charset="-78"/>
                      </a:endParaRPr>
                    </a:p>
                  </a:txBody>
                  <a:tcPr anchor="ctr"/>
                </a:tc>
                <a:tc>
                  <a:txBody>
                    <a:bodyPr/>
                    <a:lstStyle/>
                    <a:p>
                      <a:pPr algn="ctr" rtl="1"/>
                      <a:r>
                        <a:rPr lang="fa-IR" sz="1600" dirty="0" smtClean="0">
                          <a:cs typeface="B Yekan" pitchFamily="2" charset="-78"/>
                        </a:rPr>
                        <a:t>1651</a:t>
                      </a:r>
                      <a:endParaRPr lang="en-US" sz="1600" dirty="0">
                        <a:cs typeface="B Yekan" pitchFamily="2" charset="-78"/>
                      </a:endParaRPr>
                    </a:p>
                  </a:txBody>
                  <a:tcPr anchor="ctr"/>
                </a:tc>
                <a:tc>
                  <a:txBody>
                    <a:bodyPr/>
                    <a:lstStyle/>
                    <a:p>
                      <a:pPr algn="ctr" rtl="1"/>
                      <a:r>
                        <a:rPr lang="fa-IR" sz="1600" dirty="0" smtClean="0">
                          <a:cs typeface="B Yekan" pitchFamily="2" charset="-78"/>
                        </a:rPr>
                        <a:t>1394977</a:t>
                      </a:r>
                      <a:endParaRPr lang="en-US" sz="1600" dirty="0">
                        <a:cs typeface="B Yekan" pitchFamily="2" charset="-78"/>
                      </a:endParaRPr>
                    </a:p>
                  </a:txBody>
                  <a:tcPr anchor="ctr"/>
                </a:tc>
                <a:tc>
                  <a:txBody>
                    <a:bodyPr/>
                    <a:lstStyle/>
                    <a:p>
                      <a:pPr algn="ctr" rtl="1"/>
                      <a:r>
                        <a:rPr lang="fa-IR" sz="1600" dirty="0" smtClean="0">
                          <a:cs typeface="B Yekan" pitchFamily="2" charset="-78"/>
                        </a:rPr>
                        <a:t>مجموع</a:t>
                      </a:r>
                      <a:endParaRPr lang="en-US" sz="1600" dirty="0">
                        <a:cs typeface="B Yekan" pitchFamily="2" charset="-78"/>
                      </a:endParaRPr>
                    </a:p>
                  </a:txBody>
                  <a:tcPr anchor="ctr"/>
                </a:tc>
              </a:tr>
            </a:tbl>
          </a:graphicData>
        </a:graphic>
      </p:graphicFrame>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868362"/>
          </a:xfrm>
        </p:spPr>
        <p:txBody>
          <a:bodyPr/>
          <a:lstStyle/>
          <a:p>
            <a:pPr rtl="1" eaLnBrk="1" hangingPunct="1"/>
            <a:r>
              <a:rPr lang="fa-IR" sz="3200" dirty="0" smtClean="0">
                <a:cs typeface="B Jadid" pitchFamily="2" charset="-78"/>
              </a:rPr>
              <a:t>رتبه صادراتي و متوسط قيمت گمركات استان</a:t>
            </a:r>
            <a:endParaRPr lang="en-US" sz="3200" dirty="0" smtClean="0"/>
          </a:p>
        </p:txBody>
      </p:sp>
      <p:sp>
        <p:nvSpPr>
          <p:cNvPr id="3" name="Content Placeholder 2"/>
          <p:cNvSpPr>
            <a:spLocks noGrp="1"/>
          </p:cNvSpPr>
          <p:nvPr>
            <p:ph idx="1"/>
          </p:nvPr>
        </p:nvSpPr>
        <p:spPr>
          <a:xfrm>
            <a:off x="457200" y="1219200"/>
            <a:ext cx="8229600" cy="4906963"/>
          </a:xfrm>
        </p:spPr>
        <p:txBody>
          <a:bodyPr rtlCol="0">
            <a:normAutofit/>
          </a:bodyPr>
          <a:lstStyle/>
          <a:p>
            <a:pPr algn="justLow" rtl="1" eaLnBrk="1" fontAlgn="auto" hangingPunct="1">
              <a:lnSpc>
                <a:spcPct val="150000"/>
              </a:lnSpc>
              <a:spcAft>
                <a:spcPts val="0"/>
              </a:spcAft>
              <a:buFont typeface="Arial" pitchFamily="34" charset="0"/>
              <a:buChar char="•"/>
              <a:defRPr/>
            </a:pPr>
            <a:r>
              <a:rPr lang="fa-IR" sz="3000" dirty="0" smtClean="0">
                <a:cs typeface="B Koodak" pitchFamily="2" charset="-78"/>
              </a:rPr>
              <a:t>گمرك اصفهان در </a:t>
            </a:r>
            <a:r>
              <a:rPr lang="fa-IR" sz="3000" dirty="0" smtClean="0">
                <a:solidFill>
                  <a:srgbClr val="C00000"/>
                </a:solidFill>
                <a:cs typeface="B Koodak" pitchFamily="2" charset="-78"/>
              </a:rPr>
              <a:t>رتبه</a:t>
            </a:r>
            <a:r>
              <a:rPr lang="fa-IR" sz="3000" dirty="0" smtClean="0">
                <a:cs typeface="B Koodak" pitchFamily="2" charset="-78"/>
              </a:rPr>
              <a:t> دهم كشور، گمرك فرودگاه اصفهان در رتبه 22،گمرك كاشان در رتبه 28، گمرك ذوب آهن در رتبه 42و گمرك فولاد مباركه در رتبه47 كشور قرار دارند.</a:t>
            </a:r>
            <a:r>
              <a:rPr lang="fa-IR" sz="2800" dirty="0" smtClean="0">
                <a:cs typeface="B Koodak" pitchFamily="2" charset="-78"/>
              </a:rPr>
              <a:t> </a:t>
            </a:r>
            <a:endParaRPr lang="fa-IR" sz="3000" dirty="0" smtClean="0">
              <a:cs typeface="B Koodak" pitchFamily="2" charset="-78"/>
            </a:endParaRPr>
          </a:p>
          <a:p>
            <a:pPr algn="justLow" rtl="1" eaLnBrk="1" hangingPunct="1">
              <a:lnSpc>
                <a:spcPct val="150000"/>
              </a:lnSpc>
            </a:pPr>
            <a:r>
              <a:rPr lang="fa-IR" sz="3000" dirty="0" smtClean="0">
                <a:solidFill>
                  <a:srgbClr val="FF0000"/>
                </a:solidFill>
                <a:cs typeface="B Koodak" pitchFamily="2" charset="-78"/>
              </a:rPr>
              <a:t>متوسط قيمت </a:t>
            </a:r>
            <a:r>
              <a:rPr lang="fa-IR" sz="3000" dirty="0" smtClean="0">
                <a:cs typeface="B Koodak" pitchFamily="2" charset="-78"/>
              </a:rPr>
              <a:t>هر تن كالاهاي صادراتي </a:t>
            </a:r>
            <a:r>
              <a:rPr lang="fa-IR" sz="3000" dirty="0" smtClean="0">
                <a:solidFill>
                  <a:srgbClr val="FF0000"/>
                </a:solidFill>
                <a:cs typeface="B Koodak" pitchFamily="2" charset="-78"/>
              </a:rPr>
              <a:t>استان</a:t>
            </a:r>
            <a:r>
              <a:rPr lang="fa-IR" sz="3000" dirty="0" smtClean="0">
                <a:cs typeface="B Koodak" pitchFamily="2" charset="-78"/>
              </a:rPr>
              <a:t> از 722 دلار به 630 دلار رسيده كه رشد منفي 13 درصدي را نشان مي دهد.</a:t>
            </a:r>
          </a:p>
          <a:p>
            <a:pPr algn="justLow" rtl="1" eaLnBrk="1" fontAlgn="auto" hangingPunct="1">
              <a:spcAft>
                <a:spcPts val="0"/>
              </a:spcAft>
              <a:buNone/>
              <a:defRPr/>
            </a:pPr>
            <a:endParaRPr lang="fa-IR" dirty="0" smtClean="0">
              <a:cs typeface="B Koodak" pitchFamily="2" charset="-78"/>
            </a:endParaRPr>
          </a:p>
          <a:p>
            <a:pPr algn="justLow" rtl="1" eaLnBrk="1" fontAlgn="auto" hangingPunct="1">
              <a:spcAft>
                <a:spcPts val="0"/>
              </a:spcAft>
              <a:buFont typeface="Arial" pitchFamily="34" charset="0"/>
              <a:buChar char="•"/>
              <a:defRPr/>
            </a:pPr>
            <a:endParaRPr lang="fa-IR" dirty="0" smtClean="0">
              <a:cs typeface="B Koodak" pitchFamily="2" charset="-78"/>
            </a:endParaRPr>
          </a:p>
          <a:p>
            <a:pPr algn="justLow" rtl="1" eaLnBrk="1" fontAlgn="auto" hangingPunct="1">
              <a:spcAft>
                <a:spcPts val="0"/>
              </a:spcAft>
              <a:buFont typeface="Arial" pitchFamily="34" charset="0"/>
              <a:buChar char="•"/>
              <a:defRPr/>
            </a:pPr>
            <a:endParaRPr lang="en-US" dirty="0">
              <a:cs typeface="B Koodak" pitchFamily="2" charset="-78"/>
            </a:endParaRPr>
          </a:p>
        </p:txBody>
      </p:sp>
      <p:sp>
        <p:nvSpPr>
          <p:cNvPr id="4" name="Slide Number Placeholder 3"/>
          <p:cNvSpPr>
            <a:spLocks noGrp="1"/>
          </p:cNvSpPr>
          <p:nvPr>
            <p:ph type="sldNum" sz="quarter" idx="12"/>
          </p:nvPr>
        </p:nvSpPr>
        <p:spPr/>
        <p:txBody>
          <a:bodyPr/>
          <a:lstStyle/>
          <a:p>
            <a:pPr>
              <a:defRPr/>
            </a:pPr>
            <a:fld id="{10D9F9A9-5BB8-417B-8382-DD29C44D85C5}"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fa-IR"/>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57200" y="273050"/>
            <a:ext cx="8229600" cy="869950"/>
          </a:xfrm>
        </p:spPr>
        <p:txBody>
          <a:bodyPr/>
          <a:lstStyle/>
          <a:p>
            <a:pPr eaLnBrk="1" hangingPunct="1"/>
            <a:r>
              <a:rPr lang="fa-IR" sz="3200" dirty="0" smtClean="0">
                <a:cs typeface="B Jadid" pitchFamily="2" charset="-78"/>
              </a:rPr>
              <a:t>سهم صادرات گمركات اصفهان ازصادرات </a:t>
            </a:r>
            <a:r>
              <a:rPr lang="fa-IR" sz="3600" dirty="0" smtClean="0">
                <a:cs typeface="B Jadid" pitchFamily="2" charset="-78"/>
              </a:rPr>
              <a:t>استان</a:t>
            </a:r>
            <a:endParaRPr lang="en-US" sz="3200" dirty="0" smtClean="0">
              <a:cs typeface="B Jadid" pitchFamily="2" charset="-78"/>
            </a:endParaRPr>
          </a:p>
        </p:txBody>
      </p:sp>
      <p:sp>
        <p:nvSpPr>
          <p:cNvPr id="3077" name="Text Placeholder 7"/>
          <p:cNvSpPr>
            <a:spLocks noGrp="1"/>
          </p:cNvSpPr>
          <p:nvPr>
            <p:ph type="body" idx="1"/>
          </p:nvPr>
        </p:nvSpPr>
        <p:spPr>
          <a:xfrm>
            <a:off x="457200" y="1219200"/>
            <a:ext cx="4040188" cy="522288"/>
          </a:xfrm>
        </p:spPr>
        <p:txBody>
          <a:bodyPr/>
          <a:lstStyle/>
          <a:p>
            <a:pPr algn="ctr" eaLnBrk="1" hangingPunct="1"/>
            <a:r>
              <a:rPr lang="fa-IR" dirty="0" smtClean="0">
                <a:cs typeface="B Jadid" pitchFamily="2" charset="-78"/>
              </a:rPr>
              <a:t>1391</a:t>
            </a:r>
            <a:endParaRPr lang="en-US" dirty="0" smtClean="0">
              <a:cs typeface="B Jadid" pitchFamily="2" charset="-78"/>
            </a:endParaRPr>
          </a:p>
        </p:txBody>
      </p:sp>
      <p:graphicFrame>
        <p:nvGraphicFramePr>
          <p:cNvPr id="3074" name="Content Placeholder 10"/>
          <p:cNvGraphicFramePr>
            <a:graphicFrameLocks noGrp="1"/>
          </p:cNvGraphicFramePr>
          <p:nvPr>
            <p:ph sz="half" idx="2"/>
          </p:nvPr>
        </p:nvGraphicFramePr>
        <p:xfrm>
          <a:off x="457200" y="1676400"/>
          <a:ext cx="4040188" cy="4419600"/>
        </p:xfrm>
        <a:graphic>
          <a:graphicData uri="http://schemas.openxmlformats.org/presentationml/2006/ole">
            <mc:AlternateContent xmlns:mc="http://schemas.openxmlformats.org/markup-compatibility/2006">
              <mc:Choice xmlns:v="urn:schemas-microsoft-com:vml" Requires="v">
                <p:oleObj spid="_x0000_s3076" name="Worksheet" r:id="rId4" imgW="4248302" imgH="3686251" progId="Excel.Sheet.8">
                  <p:embed/>
                </p:oleObj>
              </mc:Choice>
              <mc:Fallback>
                <p:oleObj name="Worksheet" r:id="rId4" imgW="4248302" imgH="3686251" progId="Excel.Sheet.8">
                  <p:embed/>
                  <p:pic>
                    <p:nvPicPr>
                      <p:cNvPr id="0" name="Content Placeholder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4040188"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Placeholder 8"/>
          <p:cNvSpPr>
            <a:spLocks noGrp="1"/>
          </p:cNvSpPr>
          <p:nvPr>
            <p:ph type="body" sz="quarter" idx="3"/>
          </p:nvPr>
        </p:nvSpPr>
        <p:spPr>
          <a:xfrm>
            <a:off x="4645025" y="1143000"/>
            <a:ext cx="4041775" cy="598488"/>
          </a:xfrm>
        </p:spPr>
        <p:txBody>
          <a:bodyPr/>
          <a:lstStyle/>
          <a:p>
            <a:pPr algn="ctr" eaLnBrk="1" hangingPunct="1"/>
            <a:r>
              <a:rPr lang="fa-IR" dirty="0" smtClean="0">
                <a:cs typeface="B Jadid" pitchFamily="2" charset="-78"/>
              </a:rPr>
              <a:t>1390</a:t>
            </a:r>
            <a:endParaRPr lang="en-US" dirty="0" smtClean="0">
              <a:cs typeface="B Jadid" pitchFamily="2" charset="-78"/>
            </a:endParaRPr>
          </a:p>
        </p:txBody>
      </p:sp>
      <p:graphicFrame>
        <p:nvGraphicFramePr>
          <p:cNvPr id="3075" name="Object 6"/>
          <p:cNvGraphicFramePr>
            <a:graphicFrameLocks noGrp="1"/>
          </p:cNvGraphicFramePr>
          <p:nvPr>
            <p:ph sz="quarter" idx="4"/>
          </p:nvPr>
        </p:nvGraphicFramePr>
        <p:xfrm>
          <a:off x="4649788" y="1752600"/>
          <a:ext cx="4032250" cy="4419600"/>
        </p:xfrm>
        <a:graphic>
          <a:graphicData uri="http://schemas.openxmlformats.org/presentationml/2006/ole">
            <mc:AlternateContent xmlns:mc="http://schemas.openxmlformats.org/markup-compatibility/2006">
              <mc:Choice xmlns:v="urn:schemas-microsoft-com:vml" Requires="v">
                <p:oleObj spid="_x0000_s3077" name="Worksheet" r:id="rId7" imgW="4257751" imgH="3724351" progId="Excel.Sheet.8">
                  <p:embed/>
                </p:oleObj>
              </mc:Choice>
              <mc:Fallback>
                <p:oleObj name="Worksheet" r:id="rId7" imgW="4257751" imgH="3724351" progId="Excel.Sheet.8">
                  <p:embed/>
                  <p:pic>
                    <p:nvPicPr>
                      <p:cNvPr id="0" name="Object 6"/>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9788" y="1752600"/>
                        <a:ext cx="4032250"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6"/>
          <p:cNvSpPr>
            <a:spLocks noGrp="1"/>
          </p:cNvSpPr>
          <p:nvPr>
            <p:ph type="sldNum" sz="quarter" idx="12"/>
          </p:nvPr>
        </p:nvSpPr>
        <p:spPr/>
        <p:txBody>
          <a:bodyPr/>
          <a:lstStyle/>
          <a:p>
            <a:pPr>
              <a:defRPr/>
            </a:pPr>
            <a:fld id="{9C49FFED-146D-4EB1-9C38-4782D00237C6}" type="slidenum">
              <a:rPr lang="ar-SA"/>
              <a:pPr>
                <a:defRPr/>
              </a:pPr>
              <a:t>37</a:t>
            </a:fld>
            <a:endParaRPr lang="en-US"/>
          </a:p>
        </p:txBody>
      </p:sp>
      <p:sp>
        <p:nvSpPr>
          <p:cNvPr id="9" name="Footer Placeholder 8"/>
          <p:cNvSpPr>
            <a:spLocks noGrp="1"/>
          </p:cNvSpPr>
          <p:nvPr>
            <p:ph type="ftr" sz="quarter" idx="11"/>
          </p:nvPr>
        </p:nvSpPr>
        <p:spPr/>
        <p:txBody>
          <a:bodyPr/>
          <a:lstStyle/>
          <a:p>
            <a:pPr>
              <a:defRPr/>
            </a:pPr>
            <a:r>
              <a:rPr lang="fa-IR"/>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74638"/>
            <a:ext cx="8229600" cy="868362"/>
          </a:xfrm>
        </p:spPr>
        <p:txBody>
          <a:bodyPr/>
          <a:lstStyle/>
          <a:p>
            <a:pPr eaLnBrk="1" hangingPunct="1"/>
            <a:r>
              <a:rPr lang="fa-IR" sz="2800" dirty="0" smtClean="0">
                <a:cs typeface="B Jadid" pitchFamily="2" charset="-78"/>
              </a:rPr>
              <a:t> درصد جذب صادرات گمركات اصفهان ازصادرات </a:t>
            </a:r>
            <a:r>
              <a:rPr lang="fa-IR" sz="3200" dirty="0" smtClean="0">
                <a:cs typeface="B Jadid" pitchFamily="2" charset="-78"/>
              </a:rPr>
              <a:t>استان</a:t>
            </a:r>
            <a:endParaRPr lang="en-US" sz="2800" dirty="0" smtClean="0">
              <a:cs typeface="B Jadid" pitchFamily="2" charset="-78"/>
            </a:endParaRPr>
          </a:p>
        </p:txBody>
      </p:sp>
      <p:graphicFrame>
        <p:nvGraphicFramePr>
          <p:cNvPr id="4098" name="Object 2"/>
          <p:cNvGraphicFramePr>
            <a:graphicFrameLocks noGrp="1" noChangeAspect="1"/>
          </p:cNvGraphicFramePr>
          <p:nvPr>
            <p:ph idx="1"/>
          </p:nvPr>
        </p:nvGraphicFramePr>
        <p:xfrm>
          <a:off x="461963" y="1504950"/>
          <a:ext cx="8188325" cy="4514850"/>
        </p:xfrm>
        <a:graphic>
          <a:graphicData uri="http://schemas.openxmlformats.org/presentationml/2006/ole">
            <mc:AlternateContent xmlns:mc="http://schemas.openxmlformats.org/markup-compatibility/2006">
              <mc:Choice xmlns:v="urn:schemas-microsoft-com:vml" Requires="v">
                <p:oleObj spid="_x0000_s301059" name="Worksheet" r:id="rId4" imgW="7877251" imgH="4343400" progId="Excel.Sheet.8">
                  <p:embed/>
                </p:oleObj>
              </mc:Choice>
              <mc:Fallback>
                <p:oleObj name="Worksheet" r:id="rId4" imgW="7877251" imgH="4343400" progId="Excel.Sheet.8">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1504950"/>
                        <a:ext cx="8188325" cy="451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2"/>
          </p:nvPr>
        </p:nvSpPr>
        <p:spPr/>
        <p:txBody>
          <a:bodyPr/>
          <a:lstStyle/>
          <a:p>
            <a:pPr>
              <a:defRPr/>
            </a:pPr>
            <a:fld id="{FC17112B-E203-4CDF-9ACF-C35FBEDFB660}" type="slidenum">
              <a:rPr lang="ar-SA"/>
              <a:pPr>
                <a:defRPr/>
              </a:pPr>
              <a:t>38</a:t>
            </a:fld>
            <a:endParaRPr lang="en-US"/>
          </a:p>
        </p:txBody>
      </p:sp>
      <p:sp>
        <p:nvSpPr>
          <p:cNvPr id="6" name="Footer Placeholder 5"/>
          <p:cNvSpPr>
            <a:spLocks noGrp="1"/>
          </p:cNvSpPr>
          <p:nvPr>
            <p:ph type="ftr" sz="quarter" idx="11"/>
          </p:nvPr>
        </p:nvSpPr>
        <p:spPr/>
        <p:txBody>
          <a:bodyPr/>
          <a:lstStyle/>
          <a:p>
            <a:pPr>
              <a:defRPr/>
            </a:pPr>
            <a:r>
              <a:rPr lang="fa-IR"/>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rtl="1" eaLnBrk="1" fontAlgn="auto" hangingPunct="1">
              <a:spcAft>
                <a:spcPts val="0"/>
              </a:spcAft>
              <a:defRPr/>
            </a:pPr>
            <a:r>
              <a:rPr lang="fa-IR" dirty="0" smtClean="0">
                <a:cs typeface="B Jadid" pitchFamily="2" charset="-78"/>
              </a:rPr>
              <a:t>واردات گروه گمركات كشور</a:t>
            </a:r>
            <a:endParaRPr lang="en-US" dirty="0" smtClean="0">
              <a:cs typeface="B Jadid" pitchFamily="2" charset="-78"/>
            </a:endParaRPr>
          </a:p>
        </p:txBody>
      </p:sp>
      <p:graphicFrame>
        <p:nvGraphicFramePr>
          <p:cNvPr id="4" name="Content Placeholder 3"/>
          <p:cNvGraphicFramePr>
            <a:graphicFrameLocks noGrp="1"/>
          </p:cNvGraphicFramePr>
          <p:nvPr>
            <p:ph idx="1"/>
          </p:nvPr>
        </p:nvGraphicFramePr>
        <p:xfrm>
          <a:off x="457200" y="1066800"/>
          <a:ext cx="8229601" cy="5622585"/>
        </p:xfrm>
        <a:graphic>
          <a:graphicData uri="http://schemas.openxmlformats.org/drawingml/2006/table">
            <a:tbl>
              <a:tblPr firstRow="1" bandRow="1">
                <a:tableStyleId>{85BE263C-DBD7-4A20-BB59-AAB30ACAA65A}</a:tableStyleId>
              </a:tblPr>
              <a:tblGrid>
                <a:gridCol w="982639"/>
                <a:gridCol w="1105469"/>
                <a:gridCol w="1417092"/>
                <a:gridCol w="1905000"/>
                <a:gridCol w="2057400"/>
                <a:gridCol w="762001"/>
              </a:tblGrid>
              <a:tr h="771728">
                <a:tc>
                  <a:txBody>
                    <a:bodyPr/>
                    <a:lstStyle/>
                    <a:p>
                      <a:pPr algn="ctr" rtl="1"/>
                      <a:r>
                        <a:rPr lang="fa-IR" b="0" dirty="0" smtClean="0">
                          <a:cs typeface="B Yekan" pitchFamily="2" charset="-78"/>
                        </a:rPr>
                        <a:t>سهم وزني</a:t>
                      </a:r>
                      <a:endParaRPr lang="en-US" b="0" dirty="0">
                        <a:cs typeface="B Yekan" pitchFamily="2" charset="-78"/>
                      </a:endParaRPr>
                    </a:p>
                  </a:txBody>
                  <a:tcPr anchor="ctr"/>
                </a:tc>
                <a:tc>
                  <a:txBody>
                    <a:bodyPr/>
                    <a:lstStyle/>
                    <a:p>
                      <a:pPr algn="ctr" rtl="1"/>
                      <a:r>
                        <a:rPr lang="fa-IR" b="0" dirty="0" smtClean="0">
                          <a:cs typeface="B Yekan" pitchFamily="2" charset="-78"/>
                        </a:rPr>
                        <a:t>سهم ارزشي</a:t>
                      </a:r>
                      <a:endParaRPr lang="en-US" b="0" dirty="0">
                        <a:cs typeface="B Yekan" pitchFamily="2" charset="-78"/>
                      </a:endParaRPr>
                    </a:p>
                  </a:txBody>
                  <a:tcPr anchor="ctr"/>
                </a:tc>
                <a:tc>
                  <a:txBody>
                    <a:bodyPr/>
                    <a:lstStyle/>
                    <a:p>
                      <a:pPr algn="ctr" rtl="1"/>
                      <a:r>
                        <a:rPr lang="fa-IR" b="0" dirty="0" smtClean="0">
                          <a:cs typeface="B Yekan" pitchFamily="2" charset="-78"/>
                        </a:rPr>
                        <a:t>وزن (هزار تن)</a:t>
                      </a:r>
                      <a:endParaRPr lang="en-US" b="0" dirty="0">
                        <a:cs typeface="B Yekan" pitchFamily="2" charset="-78"/>
                      </a:endParaRPr>
                    </a:p>
                  </a:txBody>
                  <a:tcPr anchor="ctr"/>
                </a:tc>
                <a:tc>
                  <a:txBody>
                    <a:bodyPr/>
                    <a:lstStyle/>
                    <a:p>
                      <a:pPr algn="ctr" rtl="1"/>
                      <a:r>
                        <a:rPr lang="fa-IR" b="0" dirty="0" smtClean="0">
                          <a:cs typeface="B Yekan" pitchFamily="2" charset="-78"/>
                        </a:rPr>
                        <a:t>ارزش (ميليون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گروه</a:t>
                      </a:r>
                      <a:r>
                        <a:rPr lang="fa-IR" b="0" baseline="0" dirty="0" smtClean="0">
                          <a:cs typeface="B Yekan" pitchFamily="2" charset="-78"/>
                        </a:rPr>
                        <a:t> گمرك</a:t>
                      </a:r>
                      <a:endParaRPr lang="en-US" b="0" dirty="0">
                        <a:cs typeface="B Yekan" pitchFamily="2" charset="-78"/>
                      </a:endParaRPr>
                    </a:p>
                  </a:txBody>
                  <a:tcPr anchor="ctr"/>
                </a:tc>
                <a:tc>
                  <a:txBody>
                    <a:bodyPr/>
                    <a:lstStyle/>
                    <a:p>
                      <a:pPr algn="ctr" rtl="1"/>
                      <a:r>
                        <a:rPr lang="fa-IR" b="0" dirty="0" smtClean="0">
                          <a:cs typeface="B Yekan" pitchFamily="2" charset="-78"/>
                        </a:rPr>
                        <a:t>رديف</a:t>
                      </a:r>
                      <a:endParaRPr lang="en-US" b="0" dirty="0">
                        <a:cs typeface="B Yekan" pitchFamily="2" charset="-78"/>
                      </a:endParaRPr>
                    </a:p>
                  </a:txBody>
                  <a:tcPr anchor="ctr"/>
                </a:tc>
              </a:tr>
              <a:tr h="440987">
                <a:tc>
                  <a:txBody>
                    <a:bodyPr/>
                    <a:lstStyle/>
                    <a:p>
                      <a:pPr algn="ctr" rtl="1"/>
                      <a:r>
                        <a:rPr lang="fa-IR" dirty="0" smtClean="0">
                          <a:cs typeface="B Yekan" pitchFamily="2" charset="-78"/>
                        </a:rPr>
                        <a:t>29</a:t>
                      </a:r>
                      <a:endParaRPr lang="en-US" dirty="0">
                        <a:cs typeface="B Yekan" pitchFamily="2" charset="-78"/>
                      </a:endParaRPr>
                    </a:p>
                  </a:txBody>
                  <a:tcPr anchor="ctr"/>
                </a:tc>
                <a:tc>
                  <a:txBody>
                    <a:bodyPr/>
                    <a:lstStyle/>
                    <a:p>
                      <a:pPr algn="ctr" rtl="1"/>
                      <a:r>
                        <a:rPr lang="fa-IR" dirty="0" smtClean="0">
                          <a:cs typeface="B Yekan" pitchFamily="2" charset="-78"/>
                        </a:rPr>
                        <a:t>37</a:t>
                      </a:r>
                      <a:endParaRPr lang="en-US" dirty="0">
                        <a:cs typeface="B Yekan" pitchFamily="2" charset="-78"/>
                      </a:endParaRPr>
                    </a:p>
                  </a:txBody>
                  <a:tcPr anchor="ctr"/>
                </a:tc>
                <a:tc>
                  <a:txBody>
                    <a:bodyPr/>
                    <a:lstStyle/>
                    <a:p>
                      <a:pPr algn="ctr" rtl="1"/>
                      <a:r>
                        <a:rPr lang="fa-IR" dirty="0" smtClean="0">
                          <a:cs typeface="B Yekan" pitchFamily="2" charset="-78"/>
                        </a:rPr>
                        <a:t>11433</a:t>
                      </a:r>
                      <a:endParaRPr lang="en-US" dirty="0">
                        <a:cs typeface="B Yekan" pitchFamily="2" charset="-78"/>
                      </a:endParaRPr>
                    </a:p>
                  </a:txBody>
                  <a:tcPr anchor="ctr"/>
                </a:tc>
                <a:tc>
                  <a:txBody>
                    <a:bodyPr/>
                    <a:lstStyle/>
                    <a:p>
                      <a:pPr algn="ctr" rtl="1"/>
                      <a:r>
                        <a:rPr lang="fa-IR" dirty="0" smtClean="0">
                          <a:cs typeface="B Yekan" pitchFamily="2" charset="-78"/>
                        </a:rPr>
                        <a:t>19866</a:t>
                      </a:r>
                      <a:endParaRPr lang="en-US" dirty="0">
                        <a:cs typeface="B Yekan" pitchFamily="2" charset="-78"/>
                      </a:endParaRPr>
                    </a:p>
                  </a:txBody>
                  <a:tcPr anchor="ctr"/>
                </a:tc>
                <a:tc>
                  <a:txBody>
                    <a:bodyPr/>
                    <a:lstStyle/>
                    <a:p>
                      <a:pPr algn="r" rtl="1"/>
                      <a:r>
                        <a:rPr lang="fa-IR" dirty="0" smtClean="0">
                          <a:cs typeface="B Yekan" pitchFamily="2" charset="-78"/>
                        </a:rPr>
                        <a:t>هرمزگان</a:t>
                      </a:r>
                      <a:endParaRPr lang="en-US" dirty="0">
                        <a:cs typeface="B Yekan" pitchFamily="2" charset="-78"/>
                      </a:endParaRPr>
                    </a:p>
                  </a:txBody>
                  <a:tcPr anchor="ctr"/>
                </a:tc>
                <a:tc>
                  <a:txBody>
                    <a:bodyPr/>
                    <a:lstStyle/>
                    <a:p>
                      <a:pPr algn="ctr" rtl="1"/>
                      <a:r>
                        <a:rPr lang="fa-IR" dirty="0" smtClean="0">
                          <a:cs typeface="B Yekan" pitchFamily="2" charset="-78"/>
                        </a:rPr>
                        <a:t>1</a:t>
                      </a:r>
                      <a:endParaRPr lang="en-US" dirty="0">
                        <a:cs typeface="B Yekan" pitchFamily="2" charset="-78"/>
                      </a:endParaRPr>
                    </a:p>
                  </a:txBody>
                  <a:tcPr anchor="ctr"/>
                </a:tc>
              </a:tr>
              <a:tr h="440987">
                <a:tc>
                  <a:txBody>
                    <a:bodyPr/>
                    <a:lstStyle/>
                    <a:p>
                      <a:pPr algn="ctr" rtl="1"/>
                      <a:r>
                        <a:rPr lang="fa-IR" dirty="0" smtClean="0">
                          <a:cs typeface="B Yekan" pitchFamily="2" charset="-78"/>
                        </a:rPr>
                        <a:t>44</a:t>
                      </a:r>
                      <a:endParaRPr lang="en-US" dirty="0">
                        <a:cs typeface="B Yekan" pitchFamily="2" charset="-78"/>
                      </a:endParaRPr>
                    </a:p>
                  </a:txBody>
                  <a:tcPr anchor="ctr"/>
                </a:tc>
                <a:tc>
                  <a:txBody>
                    <a:bodyPr/>
                    <a:lstStyle/>
                    <a:p>
                      <a:pPr algn="ctr" rtl="1"/>
                      <a:r>
                        <a:rPr lang="fa-IR" dirty="0" smtClean="0">
                          <a:cs typeface="B Yekan" pitchFamily="2" charset="-78"/>
                        </a:rPr>
                        <a:t>20</a:t>
                      </a:r>
                      <a:endParaRPr lang="en-US" dirty="0">
                        <a:cs typeface="B Yekan" pitchFamily="2" charset="-78"/>
                      </a:endParaRPr>
                    </a:p>
                  </a:txBody>
                  <a:tcPr anchor="ctr"/>
                </a:tc>
                <a:tc>
                  <a:txBody>
                    <a:bodyPr/>
                    <a:lstStyle/>
                    <a:p>
                      <a:pPr algn="ctr" rtl="1"/>
                      <a:r>
                        <a:rPr lang="fa-IR" dirty="0" smtClean="0">
                          <a:cs typeface="B Yekan" pitchFamily="2" charset="-78"/>
                        </a:rPr>
                        <a:t>17192</a:t>
                      </a:r>
                      <a:endParaRPr lang="en-US" dirty="0">
                        <a:cs typeface="B Yekan" pitchFamily="2" charset="-78"/>
                      </a:endParaRPr>
                    </a:p>
                  </a:txBody>
                  <a:tcPr anchor="ctr"/>
                </a:tc>
                <a:tc>
                  <a:txBody>
                    <a:bodyPr/>
                    <a:lstStyle/>
                    <a:p>
                      <a:pPr algn="ctr" rtl="1"/>
                      <a:r>
                        <a:rPr lang="fa-IR" dirty="0" smtClean="0">
                          <a:cs typeface="B Yekan" pitchFamily="2" charset="-78"/>
                        </a:rPr>
                        <a:t>10481</a:t>
                      </a:r>
                      <a:endParaRPr lang="en-US" dirty="0">
                        <a:cs typeface="B Yekan" pitchFamily="2" charset="-78"/>
                      </a:endParaRPr>
                    </a:p>
                  </a:txBody>
                  <a:tcPr anchor="ctr"/>
                </a:tc>
                <a:tc>
                  <a:txBody>
                    <a:bodyPr/>
                    <a:lstStyle/>
                    <a:p>
                      <a:pPr algn="r" rtl="1"/>
                      <a:r>
                        <a:rPr lang="fa-IR" dirty="0" smtClean="0">
                          <a:cs typeface="B Yekan" pitchFamily="2" charset="-78"/>
                        </a:rPr>
                        <a:t>خوزستان</a:t>
                      </a:r>
                      <a:endParaRPr lang="en-US" dirty="0">
                        <a:cs typeface="B Yekan" pitchFamily="2" charset="-78"/>
                      </a:endParaRPr>
                    </a:p>
                  </a:txBody>
                  <a:tcPr anchor="ctr"/>
                </a:tc>
                <a:tc>
                  <a:txBody>
                    <a:bodyPr/>
                    <a:lstStyle/>
                    <a:p>
                      <a:pPr algn="ctr" rtl="1"/>
                      <a:r>
                        <a:rPr lang="fa-IR" dirty="0" smtClean="0">
                          <a:cs typeface="B Yekan" pitchFamily="2" charset="-78"/>
                        </a:rPr>
                        <a:t>2</a:t>
                      </a:r>
                      <a:endParaRPr lang="en-US" dirty="0">
                        <a:cs typeface="B Yekan" pitchFamily="2" charset="-78"/>
                      </a:endParaRPr>
                    </a:p>
                  </a:txBody>
                  <a:tcPr anchor="ctr"/>
                </a:tc>
              </a:tr>
              <a:tr h="440987">
                <a:tc>
                  <a:txBody>
                    <a:bodyPr/>
                    <a:lstStyle/>
                    <a:p>
                      <a:pPr algn="ctr" rtl="1"/>
                      <a:r>
                        <a:rPr lang="fa-IR" dirty="0" smtClean="0">
                          <a:cs typeface="B Yekan" pitchFamily="2" charset="-78"/>
                        </a:rPr>
                        <a:t>2</a:t>
                      </a:r>
                    </a:p>
                  </a:txBody>
                  <a:tcPr anchor="ctr"/>
                </a:tc>
                <a:tc>
                  <a:txBody>
                    <a:bodyPr/>
                    <a:lstStyle/>
                    <a:p>
                      <a:pPr algn="ctr" rtl="1"/>
                      <a:r>
                        <a:rPr lang="fa-IR" dirty="0" smtClean="0">
                          <a:cs typeface="B Yekan" pitchFamily="2" charset="-78"/>
                        </a:rPr>
                        <a:t>19</a:t>
                      </a:r>
                      <a:endParaRPr lang="en-US" dirty="0">
                        <a:cs typeface="B Yekan" pitchFamily="2" charset="-78"/>
                      </a:endParaRPr>
                    </a:p>
                  </a:txBody>
                  <a:tcPr anchor="ctr"/>
                </a:tc>
                <a:tc>
                  <a:txBody>
                    <a:bodyPr/>
                    <a:lstStyle/>
                    <a:p>
                      <a:pPr algn="ctr" rtl="1"/>
                      <a:r>
                        <a:rPr lang="fa-IR" dirty="0" smtClean="0">
                          <a:cs typeface="B Yekan" pitchFamily="2" charset="-78"/>
                        </a:rPr>
                        <a:t>845</a:t>
                      </a:r>
                      <a:endParaRPr lang="en-US" dirty="0">
                        <a:cs typeface="B Yekan" pitchFamily="2" charset="-78"/>
                      </a:endParaRPr>
                    </a:p>
                  </a:txBody>
                  <a:tcPr anchor="ctr"/>
                </a:tc>
                <a:tc>
                  <a:txBody>
                    <a:bodyPr/>
                    <a:lstStyle/>
                    <a:p>
                      <a:pPr algn="ctr" rtl="1"/>
                      <a:r>
                        <a:rPr lang="fa-IR" dirty="0" smtClean="0">
                          <a:cs typeface="B Yekan" pitchFamily="2" charset="-78"/>
                        </a:rPr>
                        <a:t>9942</a:t>
                      </a:r>
                      <a:endParaRPr lang="en-US" dirty="0">
                        <a:cs typeface="B Yekan" pitchFamily="2" charset="-78"/>
                      </a:endParaRPr>
                    </a:p>
                  </a:txBody>
                  <a:tcPr anchor="ctr"/>
                </a:tc>
                <a:tc>
                  <a:txBody>
                    <a:bodyPr/>
                    <a:lstStyle/>
                    <a:p>
                      <a:pPr algn="r"/>
                      <a:r>
                        <a:rPr kumimoji="0" lang="fa-IR" kern="1200" dirty="0" smtClean="0">
                          <a:cs typeface="B Yekan" pitchFamily="2" charset="-78"/>
                        </a:rPr>
                        <a:t>تهران</a:t>
                      </a:r>
                      <a:endParaRPr kumimoji="0" lang="en-US" kern="1200" dirty="0" smtClean="0">
                        <a:solidFill>
                          <a:schemeClr val="dk1"/>
                        </a:solidFill>
                        <a:latin typeface="+mn-lt"/>
                        <a:ea typeface="+mn-ea"/>
                        <a:cs typeface="B Yekan" pitchFamily="2" charset="-78"/>
                      </a:endParaRPr>
                    </a:p>
                  </a:txBody>
                  <a:tcPr anchor="ctr"/>
                </a:tc>
                <a:tc>
                  <a:txBody>
                    <a:bodyPr/>
                    <a:lstStyle/>
                    <a:p>
                      <a:pPr algn="ctr"/>
                      <a:r>
                        <a:rPr kumimoji="0" lang="fa-IR" kern="1200" dirty="0" smtClean="0">
                          <a:cs typeface="B Yekan" pitchFamily="2" charset="-78"/>
                        </a:rPr>
                        <a:t>3</a:t>
                      </a:r>
                      <a:endParaRPr kumimoji="0" lang="en-US" kern="1200" dirty="0" smtClean="0">
                        <a:solidFill>
                          <a:schemeClr val="dk1"/>
                        </a:solidFill>
                        <a:latin typeface="+mn-lt"/>
                        <a:ea typeface="+mn-ea"/>
                        <a:cs typeface="B Yekan" pitchFamily="2" charset="-78"/>
                      </a:endParaRPr>
                    </a:p>
                  </a:txBody>
                  <a:tcPr anchor="ctr"/>
                </a:tc>
              </a:tr>
              <a:tr h="440987">
                <a:tc>
                  <a:txBody>
                    <a:bodyPr/>
                    <a:lstStyle/>
                    <a:p>
                      <a:pPr algn="ctr" rtl="1"/>
                      <a:r>
                        <a:rPr lang="fa-IR" dirty="0" smtClean="0">
                          <a:cs typeface="B Yekan" pitchFamily="2" charset="-78"/>
                        </a:rPr>
                        <a:t>4</a:t>
                      </a:r>
                      <a:endParaRPr lang="en-US" dirty="0">
                        <a:cs typeface="B Yekan" pitchFamily="2" charset="-78"/>
                      </a:endParaRPr>
                    </a:p>
                  </a:txBody>
                  <a:tcPr anchor="ctr"/>
                </a:tc>
                <a:tc>
                  <a:txBody>
                    <a:bodyPr/>
                    <a:lstStyle/>
                    <a:p>
                      <a:pPr algn="ctr" rtl="1"/>
                      <a:r>
                        <a:rPr lang="fa-IR" dirty="0" smtClean="0">
                          <a:cs typeface="B Yekan" pitchFamily="2" charset="-78"/>
                        </a:rPr>
                        <a:t>6</a:t>
                      </a:r>
                      <a:endParaRPr lang="en-US" dirty="0">
                        <a:cs typeface="B Yekan" pitchFamily="2" charset="-78"/>
                      </a:endParaRPr>
                    </a:p>
                  </a:txBody>
                  <a:tcPr anchor="ctr"/>
                </a:tc>
                <a:tc>
                  <a:txBody>
                    <a:bodyPr/>
                    <a:lstStyle/>
                    <a:p>
                      <a:pPr algn="ctr" rtl="1"/>
                      <a:r>
                        <a:rPr lang="fa-IR" dirty="0" smtClean="0">
                          <a:cs typeface="B Yekan" pitchFamily="2" charset="-78"/>
                        </a:rPr>
                        <a:t>1459</a:t>
                      </a:r>
                      <a:endParaRPr lang="en-US" dirty="0">
                        <a:cs typeface="B Yekan" pitchFamily="2" charset="-78"/>
                      </a:endParaRPr>
                    </a:p>
                  </a:txBody>
                  <a:tcPr anchor="ctr"/>
                </a:tc>
                <a:tc>
                  <a:txBody>
                    <a:bodyPr/>
                    <a:lstStyle/>
                    <a:p>
                      <a:pPr algn="ctr" rtl="1"/>
                      <a:r>
                        <a:rPr lang="fa-IR" dirty="0" smtClean="0">
                          <a:cs typeface="B Yekan" pitchFamily="2" charset="-78"/>
                        </a:rPr>
                        <a:t>3061</a:t>
                      </a:r>
                      <a:endParaRPr lang="en-US" dirty="0">
                        <a:cs typeface="B Yekan" pitchFamily="2" charset="-78"/>
                      </a:endParaRPr>
                    </a:p>
                  </a:txBody>
                  <a:tcPr anchor="ctr"/>
                </a:tc>
                <a:tc>
                  <a:txBody>
                    <a:bodyPr/>
                    <a:lstStyle/>
                    <a:p>
                      <a:pPr algn="r" rtl="1"/>
                      <a:r>
                        <a:rPr lang="fa-IR" dirty="0" smtClean="0">
                          <a:cs typeface="B Yekan" pitchFamily="2" charset="-78"/>
                        </a:rPr>
                        <a:t>بوشهر</a:t>
                      </a:r>
                      <a:endParaRPr lang="en-US" dirty="0">
                        <a:cs typeface="B Yekan" pitchFamily="2" charset="-78"/>
                      </a:endParaRPr>
                    </a:p>
                  </a:txBody>
                  <a:tcPr anchor="ctr"/>
                </a:tc>
                <a:tc>
                  <a:txBody>
                    <a:bodyPr/>
                    <a:lstStyle/>
                    <a:p>
                      <a:pPr algn="ctr" rtl="1"/>
                      <a:r>
                        <a:rPr lang="fa-IR" dirty="0" smtClean="0">
                          <a:cs typeface="B Yekan" pitchFamily="2" charset="-78"/>
                        </a:rPr>
                        <a:t>4</a:t>
                      </a:r>
                      <a:endParaRPr lang="en-US" dirty="0">
                        <a:cs typeface="B Yekan" pitchFamily="2" charset="-78"/>
                      </a:endParaRPr>
                    </a:p>
                  </a:txBody>
                  <a:tcPr anchor="ctr"/>
                </a:tc>
              </a:tr>
              <a:tr h="440987">
                <a:tc>
                  <a:txBody>
                    <a:bodyPr/>
                    <a:lstStyle/>
                    <a:p>
                      <a:pPr algn="ctr" rtl="1"/>
                      <a:r>
                        <a:rPr lang="fa-IR" dirty="0" smtClean="0">
                          <a:cs typeface="B Yekan" pitchFamily="2" charset="-78"/>
                        </a:rPr>
                        <a:t>8</a:t>
                      </a:r>
                      <a:endParaRPr lang="en-US" dirty="0">
                        <a:cs typeface="B Yekan" pitchFamily="2" charset="-78"/>
                      </a:endParaRPr>
                    </a:p>
                  </a:txBody>
                  <a:tcPr anchor="ctr"/>
                </a:tc>
                <a:tc>
                  <a:txBody>
                    <a:bodyPr/>
                    <a:lstStyle/>
                    <a:p>
                      <a:pPr algn="ctr" rtl="1"/>
                      <a:r>
                        <a:rPr lang="fa-IR" dirty="0" smtClean="0">
                          <a:cs typeface="B Yekan" pitchFamily="2" charset="-78"/>
                        </a:rPr>
                        <a:t>4</a:t>
                      </a:r>
                      <a:endParaRPr lang="en-US" dirty="0">
                        <a:cs typeface="B Yekan" pitchFamily="2" charset="-78"/>
                      </a:endParaRPr>
                    </a:p>
                  </a:txBody>
                  <a:tcPr anchor="ctr"/>
                </a:tc>
                <a:tc>
                  <a:txBody>
                    <a:bodyPr/>
                    <a:lstStyle/>
                    <a:p>
                      <a:pPr algn="ctr" rtl="1"/>
                      <a:r>
                        <a:rPr lang="fa-IR" dirty="0" smtClean="0">
                          <a:cs typeface="B Yekan" pitchFamily="2" charset="-78"/>
                        </a:rPr>
                        <a:t>3251</a:t>
                      </a:r>
                      <a:endParaRPr lang="en-US" dirty="0">
                        <a:cs typeface="B Yekan" pitchFamily="2" charset="-78"/>
                      </a:endParaRPr>
                    </a:p>
                  </a:txBody>
                  <a:tcPr anchor="ctr"/>
                </a:tc>
                <a:tc>
                  <a:txBody>
                    <a:bodyPr/>
                    <a:lstStyle/>
                    <a:p>
                      <a:pPr algn="ctr" rtl="1"/>
                      <a:r>
                        <a:rPr lang="fa-IR" dirty="0" smtClean="0">
                          <a:cs typeface="B Yekan" pitchFamily="2" charset="-78"/>
                        </a:rPr>
                        <a:t>2306</a:t>
                      </a:r>
                      <a:endParaRPr lang="en-US" dirty="0">
                        <a:cs typeface="B Yekan" pitchFamily="2" charset="-78"/>
                      </a:endParaRPr>
                    </a:p>
                  </a:txBody>
                  <a:tcPr anchor="ctr"/>
                </a:tc>
                <a:tc>
                  <a:txBody>
                    <a:bodyPr/>
                    <a:lstStyle/>
                    <a:p>
                      <a:pPr algn="r" rtl="1"/>
                      <a:r>
                        <a:rPr lang="fa-IR" dirty="0" smtClean="0">
                          <a:cs typeface="B Yekan" pitchFamily="2" charset="-78"/>
                        </a:rPr>
                        <a:t>گيلان</a:t>
                      </a:r>
                      <a:endParaRPr lang="en-US" dirty="0">
                        <a:cs typeface="B Yekan" pitchFamily="2" charset="-78"/>
                      </a:endParaRPr>
                    </a:p>
                  </a:txBody>
                  <a:tcPr anchor="ctr"/>
                </a:tc>
                <a:tc>
                  <a:txBody>
                    <a:bodyPr/>
                    <a:lstStyle/>
                    <a:p>
                      <a:pPr algn="ctr" rtl="1"/>
                      <a:r>
                        <a:rPr lang="fa-IR" dirty="0" smtClean="0">
                          <a:cs typeface="B Yekan" pitchFamily="2" charset="-78"/>
                        </a:rPr>
                        <a:t>5</a:t>
                      </a:r>
                      <a:endParaRPr lang="en-US" dirty="0">
                        <a:cs typeface="B Yekan" pitchFamily="2" charset="-78"/>
                      </a:endParaRPr>
                    </a:p>
                  </a:txBody>
                  <a:tcPr anchor="ctr"/>
                </a:tc>
              </a:tr>
              <a:tr h="440987">
                <a:tc>
                  <a:txBody>
                    <a:bodyPr/>
                    <a:lstStyle/>
                    <a:p>
                      <a:pPr algn="ctr" rtl="1"/>
                      <a:r>
                        <a:rPr lang="fa-IR" dirty="0" smtClean="0">
                          <a:cs typeface="B Yekan" pitchFamily="2" charset="-78"/>
                        </a:rPr>
                        <a:t>6</a:t>
                      </a:r>
                      <a:endParaRPr lang="en-US" dirty="0">
                        <a:cs typeface="B Yekan" pitchFamily="2" charset="-78"/>
                      </a:endParaRPr>
                    </a:p>
                  </a:txBody>
                  <a:tcPr anchor="ctr"/>
                </a:tc>
                <a:tc>
                  <a:txBody>
                    <a:bodyPr/>
                    <a:lstStyle/>
                    <a:p>
                      <a:pPr algn="ctr" rtl="1"/>
                      <a:r>
                        <a:rPr lang="fa-IR" dirty="0" smtClean="0">
                          <a:cs typeface="B Yekan" pitchFamily="2" charset="-78"/>
                        </a:rPr>
                        <a:t>2</a:t>
                      </a:r>
                      <a:endParaRPr lang="en-US" dirty="0">
                        <a:cs typeface="B Yekan" pitchFamily="2" charset="-78"/>
                      </a:endParaRPr>
                    </a:p>
                  </a:txBody>
                  <a:tcPr anchor="ctr"/>
                </a:tc>
                <a:tc>
                  <a:txBody>
                    <a:bodyPr/>
                    <a:lstStyle/>
                    <a:p>
                      <a:pPr algn="ctr" rtl="1"/>
                      <a:r>
                        <a:rPr lang="fa-IR" dirty="0" smtClean="0">
                          <a:cs typeface="B Yekan" pitchFamily="2" charset="-78"/>
                        </a:rPr>
                        <a:t>2503</a:t>
                      </a:r>
                      <a:endParaRPr lang="en-US" dirty="0">
                        <a:cs typeface="B Yekan" pitchFamily="2" charset="-78"/>
                      </a:endParaRPr>
                    </a:p>
                  </a:txBody>
                  <a:tcPr anchor="ctr"/>
                </a:tc>
                <a:tc>
                  <a:txBody>
                    <a:bodyPr/>
                    <a:lstStyle/>
                    <a:p>
                      <a:pPr algn="ctr" rtl="1"/>
                      <a:r>
                        <a:rPr lang="fa-IR" dirty="0" smtClean="0">
                          <a:cs typeface="B Yekan" pitchFamily="2" charset="-78"/>
                        </a:rPr>
                        <a:t>1284</a:t>
                      </a:r>
                      <a:endParaRPr lang="en-US" dirty="0">
                        <a:cs typeface="B Yekan" pitchFamily="2" charset="-78"/>
                      </a:endParaRPr>
                    </a:p>
                  </a:txBody>
                  <a:tcPr anchor="ctr"/>
                </a:tc>
                <a:tc>
                  <a:txBody>
                    <a:bodyPr/>
                    <a:lstStyle/>
                    <a:p>
                      <a:pPr algn="r" rtl="1"/>
                      <a:r>
                        <a:rPr lang="fa-IR" dirty="0" smtClean="0">
                          <a:cs typeface="B Yekan" pitchFamily="2" charset="-78"/>
                        </a:rPr>
                        <a:t>مازندران</a:t>
                      </a:r>
                      <a:endParaRPr lang="en-US" dirty="0">
                        <a:cs typeface="B Yekan" pitchFamily="2" charset="-78"/>
                      </a:endParaRPr>
                    </a:p>
                  </a:txBody>
                  <a:tcPr anchor="ctr"/>
                </a:tc>
                <a:tc>
                  <a:txBody>
                    <a:bodyPr/>
                    <a:lstStyle/>
                    <a:p>
                      <a:pPr algn="ctr" rtl="1"/>
                      <a:r>
                        <a:rPr lang="fa-IR" dirty="0" smtClean="0">
                          <a:cs typeface="B Yekan" pitchFamily="2" charset="-78"/>
                        </a:rPr>
                        <a:t>6</a:t>
                      </a:r>
                      <a:endParaRPr lang="en-US" dirty="0">
                        <a:cs typeface="B Yekan" pitchFamily="2" charset="-78"/>
                      </a:endParaRPr>
                    </a:p>
                  </a:txBody>
                  <a:tcPr anchor="ctr"/>
                </a:tc>
              </a:tr>
              <a:tr h="440987">
                <a:tc>
                  <a:txBody>
                    <a:bodyPr/>
                    <a:lstStyle/>
                    <a:p>
                      <a:pPr algn="ctr" rtl="1"/>
                      <a:r>
                        <a:rPr lang="fa-IR" dirty="0" smtClean="0">
                          <a:solidFill>
                            <a:schemeClr val="tx1"/>
                          </a:solidFill>
                          <a:cs typeface="B Yekan" pitchFamily="2" charset="-78"/>
                        </a:rPr>
                        <a:t>1</a:t>
                      </a:r>
                      <a:endParaRPr lang="en-US" dirty="0">
                        <a:solidFill>
                          <a:schemeClr val="tx1"/>
                        </a:solidFill>
                        <a:cs typeface="B Yekan" pitchFamily="2" charset="-78"/>
                      </a:endParaRPr>
                    </a:p>
                  </a:txBody>
                  <a:tcPr anchor="ctr"/>
                </a:tc>
                <a:tc>
                  <a:txBody>
                    <a:bodyPr/>
                    <a:lstStyle/>
                    <a:p>
                      <a:pPr algn="ctr" rtl="1"/>
                      <a:r>
                        <a:rPr lang="fa-IR" dirty="0" smtClean="0">
                          <a:solidFill>
                            <a:schemeClr val="tx1"/>
                          </a:solidFill>
                          <a:cs typeface="B Yekan" pitchFamily="2" charset="-78"/>
                        </a:rPr>
                        <a:t>2</a:t>
                      </a:r>
                      <a:endParaRPr lang="en-US" dirty="0">
                        <a:solidFill>
                          <a:schemeClr val="tx1"/>
                        </a:solidFill>
                        <a:cs typeface="B Yekan" pitchFamily="2" charset="-78"/>
                      </a:endParaRPr>
                    </a:p>
                  </a:txBody>
                  <a:tcPr anchor="ctr"/>
                </a:tc>
                <a:tc>
                  <a:txBody>
                    <a:bodyPr/>
                    <a:lstStyle/>
                    <a:p>
                      <a:pPr algn="ctr" rtl="1"/>
                      <a:r>
                        <a:rPr lang="fa-IR" dirty="0" smtClean="0">
                          <a:solidFill>
                            <a:schemeClr val="tx1"/>
                          </a:solidFill>
                          <a:cs typeface="B Yekan" pitchFamily="2" charset="-78"/>
                        </a:rPr>
                        <a:t>535</a:t>
                      </a:r>
                      <a:endParaRPr lang="en-US" dirty="0">
                        <a:solidFill>
                          <a:schemeClr val="tx1"/>
                        </a:solidFill>
                        <a:cs typeface="B Yekan" pitchFamily="2" charset="-78"/>
                      </a:endParaRPr>
                    </a:p>
                  </a:txBody>
                  <a:tcPr anchor="ctr"/>
                </a:tc>
                <a:tc>
                  <a:txBody>
                    <a:bodyPr/>
                    <a:lstStyle/>
                    <a:p>
                      <a:pPr algn="ctr"/>
                      <a:r>
                        <a:rPr kumimoji="0" lang="fa-IR" kern="1200" dirty="0" smtClean="0">
                          <a:solidFill>
                            <a:schemeClr val="tx1"/>
                          </a:solidFill>
                          <a:latin typeface="+mn-lt"/>
                          <a:ea typeface="+mn-ea"/>
                          <a:cs typeface="B Yekan" pitchFamily="2" charset="-78"/>
                        </a:rPr>
                        <a:t>1125</a:t>
                      </a:r>
                      <a:endParaRPr kumimoji="0" lang="en-US" kern="1200" dirty="0" smtClean="0">
                        <a:solidFill>
                          <a:schemeClr val="tx1"/>
                        </a:solidFill>
                        <a:latin typeface="+mn-lt"/>
                        <a:ea typeface="+mn-ea"/>
                        <a:cs typeface="B Yekan" pitchFamily="2" charset="-78"/>
                      </a:endParaRPr>
                    </a:p>
                  </a:txBody>
                  <a:tcPr anchor="ctr"/>
                </a:tc>
                <a:tc>
                  <a:txBody>
                    <a:bodyPr/>
                    <a:lstStyle/>
                    <a:p>
                      <a:pPr algn="r" rtl="1"/>
                      <a:r>
                        <a:rPr lang="fa-IR" dirty="0" smtClean="0">
                          <a:cs typeface="B Yekan" pitchFamily="2" charset="-78"/>
                        </a:rPr>
                        <a:t>آذربايجان شرقي</a:t>
                      </a:r>
                      <a:endParaRPr lang="en-US" dirty="0">
                        <a:solidFill>
                          <a:schemeClr val="tx1"/>
                        </a:solidFill>
                        <a:cs typeface="B Yekan" pitchFamily="2" charset="-78"/>
                      </a:endParaRPr>
                    </a:p>
                  </a:txBody>
                  <a:tcPr anchor="ctr"/>
                </a:tc>
                <a:tc>
                  <a:txBody>
                    <a:bodyPr/>
                    <a:lstStyle/>
                    <a:p>
                      <a:pPr algn="ctr" rtl="1"/>
                      <a:r>
                        <a:rPr lang="fa-IR" dirty="0" smtClean="0">
                          <a:cs typeface="B Yekan" pitchFamily="2" charset="-78"/>
                        </a:rPr>
                        <a:t>7</a:t>
                      </a:r>
                      <a:endParaRPr lang="en-US" dirty="0">
                        <a:solidFill>
                          <a:schemeClr val="tx1"/>
                        </a:solidFill>
                        <a:cs typeface="B Yekan" pitchFamily="2" charset="-78"/>
                      </a:endParaRPr>
                    </a:p>
                  </a:txBody>
                  <a:tcPr anchor="ctr"/>
                </a:tc>
              </a:tr>
              <a:tr h="440987">
                <a:tc>
                  <a:txBody>
                    <a:bodyPr/>
                    <a:lstStyle/>
                    <a:p>
                      <a:pPr algn="ctr" rtl="1"/>
                      <a:r>
                        <a:rPr lang="fa-IR" dirty="0" smtClean="0">
                          <a:solidFill>
                            <a:schemeClr val="tx1"/>
                          </a:solidFill>
                          <a:cs typeface="B Yekan" pitchFamily="2" charset="-78"/>
                        </a:rPr>
                        <a:t>1</a:t>
                      </a:r>
                      <a:endParaRPr lang="en-US" dirty="0">
                        <a:solidFill>
                          <a:schemeClr val="tx1"/>
                        </a:solidFill>
                        <a:cs typeface="B Yekan" pitchFamily="2" charset="-78"/>
                      </a:endParaRPr>
                    </a:p>
                  </a:txBody>
                  <a:tcPr anchor="ctr"/>
                </a:tc>
                <a:tc>
                  <a:txBody>
                    <a:bodyPr/>
                    <a:lstStyle/>
                    <a:p>
                      <a:pPr algn="ctr" rtl="1"/>
                      <a:r>
                        <a:rPr lang="fa-IR" dirty="0" smtClean="0">
                          <a:solidFill>
                            <a:schemeClr val="tx1"/>
                          </a:solidFill>
                          <a:cs typeface="B Yekan" pitchFamily="2" charset="-78"/>
                        </a:rPr>
                        <a:t>1</a:t>
                      </a:r>
                      <a:endParaRPr lang="en-US" dirty="0">
                        <a:solidFill>
                          <a:schemeClr val="tx1"/>
                        </a:solidFill>
                        <a:cs typeface="B Yekan" pitchFamily="2" charset="-78"/>
                      </a:endParaRPr>
                    </a:p>
                  </a:txBody>
                  <a:tcPr anchor="ctr"/>
                </a:tc>
                <a:tc>
                  <a:txBody>
                    <a:bodyPr/>
                    <a:lstStyle/>
                    <a:p>
                      <a:pPr algn="ctr" rtl="1"/>
                      <a:r>
                        <a:rPr lang="fa-IR" dirty="0" smtClean="0">
                          <a:solidFill>
                            <a:schemeClr val="tx1"/>
                          </a:solidFill>
                          <a:cs typeface="B Yekan" pitchFamily="2" charset="-78"/>
                        </a:rPr>
                        <a:t>449</a:t>
                      </a:r>
                      <a:endParaRPr lang="en-US" dirty="0">
                        <a:solidFill>
                          <a:schemeClr val="tx1"/>
                        </a:solidFill>
                        <a:cs typeface="B Yekan" pitchFamily="2" charset="-78"/>
                      </a:endParaRPr>
                    </a:p>
                  </a:txBody>
                  <a:tcPr anchor="ctr"/>
                </a:tc>
                <a:tc>
                  <a:txBody>
                    <a:bodyPr/>
                    <a:lstStyle/>
                    <a:p>
                      <a:pPr algn="ctr" rtl="1"/>
                      <a:r>
                        <a:rPr lang="fa-IR" dirty="0" smtClean="0">
                          <a:solidFill>
                            <a:schemeClr val="tx1"/>
                          </a:solidFill>
                          <a:cs typeface="B Yekan" pitchFamily="2" charset="-78"/>
                        </a:rPr>
                        <a:t>697</a:t>
                      </a:r>
                      <a:endParaRPr lang="en-US" dirty="0">
                        <a:solidFill>
                          <a:schemeClr val="tx1"/>
                        </a:solidFill>
                        <a:cs typeface="B Yekan" pitchFamily="2" charset="-78"/>
                      </a:endParaRPr>
                    </a:p>
                  </a:txBody>
                  <a:tcPr anchor="ctr"/>
                </a:tc>
                <a:tc>
                  <a:txBody>
                    <a:bodyPr/>
                    <a:lstStyle/>
                    <a:p>
                      <a:pPr algn="r" rtl="1"/>
                      <a:r>
                        <a:rPr lang="fa-IR" dirty="0" smtClean="0">
                          <a:cs typeface="B Yekan" pitchFamily="2" charset="-78"/>
                        </a:rPr>
                        <a:t>سيستان</a:t>
                      </a:r>
                      <a:endParaRPr lang="en-US" dirty="0">
                        <a:solidFill>
                          <a:schemeClr val="tx1"/>
                        </a:solidFill>
                        <a:cs typeface="B Yekan" pitchFamily="2" charset="-78"/>
                      </a:endParaRPr>
                    </a:p>
                  </a:txBody>
                  <a:tcPr anchor="ctr"/>
                </a:tc>
                <a:tc>
                  <a:txBody>
                    <a:bodyPr/>
                    <a:lstStyle/>
                    <a:p>
                      <a:pPr algn="ctr" rtl="1"/>
                      <a:r>
                        <a:rPr lang="fa-IR" dirty="0" smtClean="0">
                          <a:cs typeface="B Yekan" pitchFamily="2" charset="-78"/>
                        </a:rPr>
                        <a:t>8</a:t>
                      </a:r>
                      <a:endParaRPr lang="en-US" dirty="0">
                        <a:solidFill>
                          <a:schemeClr val="tx1"/>
                        </a:solidFill>
                        <a:cs typeface="B Yekan" pitchFamily="2" charset="-78"/>
                      </a:endParaRPr>
                    </a:p>
                  </a:txBody>
                  <a:tcPr anchor="ctr"/>
                </a:tc>
              </a:tr>
              <a:tr h="440987">
                <a:tc>
                  <a:txBody>
                    <a:bodyPr/>
                    <a:lstStyle/>
                    <a:p>
                      <a:pPr algn="ctr" rtl="1"/>
                      <a:r>
                        <a:rPr lang="fa-IR" dirty="0" smtClean="0">
                          <a:cs typeface="B Yekan" pitchFamily="2" charset="-78"/>
                        </a:rPr>
                        <a:t>1</a:t>
                      </a:r>
                      <a:endParaRPr lang="en-US" dirty="0">
                        <a:cs typeface="B Yekan" pitchFamily="2" charset="-78"/>
                      </a:endParaRPr>
                    </a:p>
                  </a:txBody>
                  <a:tcPr anchor="ctr"/>
                </a:tc>
                <a:tc>
                  <a:txBody>
                    <a:bodyPr/>
                    <a:lstStyle/>
                    <a:p>
                      <a:pPr algn="ctr" rtl="1"/>
                      <a:r>
                        <a:rPr lang="fa-IR" dirty="0" smtClean="0">
                          <a:cs typeface="B Yekan" pitchFamily="2" charset="-78"/>
                        </a:rPr>
                        <a:t>1</a:t>
                      </a:r>
                      <a:endParaRPr lang="en-US" dirty="0">
                        <a:cs typeface="B Yekan" pitchFamily="2" charset="-78"/>
                      </a:endParaRPr>
                    </a:p>
                  </a:txBody>
                  <a:tcPr anchor="ctr"/>
                </a:tc>
                <a:tc>
                  <a:txBody>
                    <a:bodyPr/>
                    <a:lstStyle/>
                    <a:p>
                      <a:pPr algn="ctr" rtl="1"/>
                      <a:r>
                        <a:rPr lang="fa-IR" dirty="0" smtClean="0">
                          <a:cs typeface="B Yekan" pitchFamily="2" charset="-78"/>
                        </a:rPr>
                        <a:t>472</a:t>
                      </a:r>
                      <a:endParaRPr lang="en-US" dirty="0">
                        <a:cs typeface="B Yekan" pitchFamily="2" charset="-78"/>
                      </a:endParaRPr>
                    </a:p>
                  </a:txBody>
                  <a:tcPr anchor="ctr"/>
                </a:tc>
                <a:tc>
                  <a:txBody>
                    <a:bodyPr/>
                    <a:lstStyle/>
                    <a:p>
                      <a:pPr algn="ctr" rtl="1"/>
                      <a:r>
                        <a:rPr lang="fa-IR" dirty="0" smtClean="0">
                          <a:cs typeface="B Yekan" pitchFamily="2" charset="-78"/>
                        </a:rPr>
                        <a:t>683</a:t>
                      </a:r>
                      <a:endParaRPr lang="en-US" dirty="0">
                        <a:cs typeface="B Yekan"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Yekan" pitchFamily="2" charset="-78"/>
                        </a:rPr>
                        <a:t>آذربايجان غربي</a:t>
                      </a:r>
                      <a:endParaRPr lang="en-US" dirty="0">
                        <a:cs typeface="B Yekan" pitchFamily="2" charset="-78"/>
                      </a:endParaRPr>
                    </a:p>
                  </a:txBody>
                  <a:tcPr anchor="ctr"/>
                </a:tc>
                <a:tc>
                  <a:txBody>
                    <a:bodyPr/>
                    <a:lstStyle/>
                    <a:p>
                      <a:pPr algn="ctr" rtl="1"/>
                      <a:r>
                        <a:rPr lang="fa-IR" dirty="0" smtClean="0">
                          <a:cs typeface="B Yekan" pitchFamily="2" charset="-78"/>
                        </a:rPr>
                        <a:t>9</a:t>
                      </a:r>
                      <a:endParaRPr lang="en-US" dirty="0">
                        <a:cs typeface="B Yekan" pitchFamily="2" charset="-78"/>
                      </a:endParaRPr>
                    </a:p>
                  </a:txBody>
                  <a:tcPr anchor="ctr"/>
                </a:tc>
              </a:tr>
              <a:tr h="440987">
                <a:tc>
                  <a:txBody>
                    <a:bodyPr/>
                    <a:lstStyle/>
                    <a:p>
                      <a:pPr algn="ctr" rtl="1"/>
                      <a:r>
                        <a:rPr lang="fa-IR" dirty="0" smtClean="0">
                          <a:cs typeface="B Yekan" pitchFamily="2" charset="-78"/>
                        </a:rPr>
                        <a:t>0</a:t>
                      </a:r>
                      <a:endParaRPr lang="en-US" dirty="0">
                        <a:cs typeface="B Yekan" pitchFamily="2" charset="-78"/>
                      </a:endParaRPr>
                    </a:p>
                  </a:txBody>
                  <a:tcPr anchor="ctr"/>
                </a:tc>
                <a:tc>
                  <a:txBody>
                    <a:bodyPr/>
                    <a:lstStyle/>
                    <a:p>
                      <a:pPr algn="ctr" rtl="1"/>
                      <a:r>
                        <a:rPr lang="fa-IR" dirty="0" smtClean="0">
                          <a:cs typeface="B Yekan" pitchFamily="2" charset="-78"/>
                        </a:rPr>
                        <a:t>1</a:t>
                      </a:r>
                      <a:endParaRPr lang="en-US" dirty="0">
                        <a:cs typeface="B Yekan" pitchFamily="2" charset="-78"/>
                      </a:endParaRPr>
                    </a:p>
                  </a:txBody>
                  <a:tcPr anchor="ctr"/>
                </a:tc>
                <a:tc>
                  <a:txBody>
                    <a:bodyPr/>
                    <a:lstStyle/>
                    <a:p>
                      <a:pPr algn="ctr" rtl="1"/>
                      <a:r>
                        <a:rPr lang="fa-IR" dirty="0" smtClean="0">
                          <a:cs typeface="B Yekan" pitchFamily="2" charset="-78"/>
                        </a:rPr>
                        <a:t>106</a:t>
                      </a:r>
                      <a:endParaRPr lang="en-US" dirty="0">
                        <a:cs typeface="B Yekan" pitchFamily="2" charset="-78"/>
                      </a:endParaRPr>
                    </a:p>
                  </a:txBody>
                  <a:tcPr anchor="ctr"/>
                </a:tc>
                <a:tc>
                  <a:txBody>
                    <a:bodyPr/>
                    <a:lstStyle/>
                    <a:p>
                      <a:pPr algn="ctr" rtl="1"/>
                      <a:r>
                        <a:rPr lang="fa-IR" dirty="0" smtClean="0">
                          <a:cs typeface="B Yekan" pitchFamily="2" charset="-78"/>
                        </a:rPr>
                        <a:t>576</a:t>
                      </a:r>
                      <a:endParaRPr lang="en-US" dirty="0">
                        <a:cs typeface="B Yekan" pitchFamily="2" charset="-78"/>
                      </a:endParaRPr>
                    </a:p>
                  </a:txBody>
                  <a:tcPr anchor="ctr"/>
                </a:tc>
                <a:tc>
                  <a:txBody>
                    <a:bodyPr/>
                    <a:lstStyle/>
                    <a:p>
                      <a:pPr algn="r" rtl="1"/>
                      <a:r>
                        <a:rPr lang="fa-IR" dirty="0" smtClean="0">
                          <a:cs typeface="B Yekan" pitchFamily="2" charset="-78"/>
                        </a:rPr>
                        <a:t>قزوين</a:t>
                      </a:r>
                      <a:endParaRPr lang="en-US" dirty="0">
                        <a:cs typeface="B Yekan" pitchFamily="2" charset="-78"/>
                      </a:endParaRPr>
                    </a:p>
                  </a:txBody>
                  <a:tcPr anchor="ctr"/>
                </a:tc>
                <a:tc>
                  <a:txBody>
                    <a:bodyPr/>
                    <a:lstStyle/>
                    <a:p>
                      <a:pPr algn="ctr" rtl="1"/>
                      <a:r>
                        <a:rPr lang="fa-IR" dirty="0" smtClean="0">
                          <a:cs typeface="B Yekan" pitchFamily="2" charset="-78"/>
                        </a:rPr>
                        <a:t>10</a:t>
                      </a:r>
                      <a:endParaRPr lang="en-US" dirty="0">
                        <a:cs typeface="B Yekan" pitchFamily="2" charset="-78"/>
                      </a:endParaRPr>
                    </a:p>
                  </a:txBody>
                  <a:tcPr anchor="ctr"/>
                </a:tc>
              </a:tr>
              <a:tr h="440987">
                <a:tc>
                  <a:txBody>
                    <a:bodyPr/>
                    <a:lstStyle/>
                    <a:p>
                      <a:pPr algn="ctr" rtl="1"/>
                      <a:r>
                        <a:rPr lang="fa-IR" dirty="0" smtClean="0">
                          <a:solidFill>
                            <a:srgbClr val="FF0000"/>
                          </a:solidFill>
                          <a:cs typeface="B Yekan" pitchFamily="2" charset="-78"/>
                        </a:rPr>
                        <a:t>0</a:t>
                      </a:r>
                      <a:endParaRPr lang="en-US" dirty="0">
                        <a:solidFill>
                          <a:srgbClr val="FF0000"/>
                        </a:solidFill>
                        <a:cs typeface="B Yekan" pitchFamily="2" charset="-78"/>
                      </a:endParaRPr>
                    </a:p>
                  </a:txBody>
                  <a:tcPr anchor="ctr"/>
                </a:tc>
                <a:tc>
                  <a:txBody>
                    <a:bodyPr/>
                    <a:lstStyle/>
                    <a:p>
                      <a:pPr algn="ctr" rtl="1"/>
                      <a:r>
                        <a:rPr lang="fa-IR" dirty="0" smtClean="0">
                          <a:solidFill>
                            <a:srgbClr val="FF0000"/>
                          </a:solidFill>
                          <a:cs typeface="B Yekan" pitchFamily="2" charset="-78"/>
                        </a:rPr>
                        <a:t>1</a:t>
                      </a:r>
                      <a:endParaRPr lang="en-US" dirty="0">
                        <a:solidFill>
                          <a:srgbClr val="FF0000"/>
                        </a:solidFill>
                        <a:cs typeface="B Yekan" pitchFamily="2" charset="-78"/>
                      </a:endParaRPr>
                    </a:p>
                  </a:txBody>
                  <a:tcPr anchor="ctr"/>
                </a:tc>
                <a:tc>
                  <a:txBody>
                    <a:bodyPr/>
                    <a:lstStyle/>
                    <a:p>
                      <a:pPr algn="ctr" rtl="1"/>
                      <a:r>
                        <a:rPr lang="fa-IR" dirty="0" smtClean="0">
                          <a:solidFill>
                            <a:srgbClr val="FF0000"/>
                          </a:solidFill>
                          <a:cs typeface="B Yekan" pitchFamily="2" charset="-78"/>
                        </a:rPr>
                        <a:t>89</a:t>
                      </a:r>
                      <a:endParaRPr lang="en-US" dirty="0">
                        <a:solidFill>
                          <a:srgbClr val="FF0000"/>
                        </a:solidFill>
                        <a:cs typeface="B Yekan" pitchFamily="2" charset="-78"/>
                      </a:endParaRPr>
                    </a:p>
                  </a:txBody>
                  <a:tcPr anchor="ctr"/>
                </a:tc>
                <a:tc>
                  <a:txBody>
                    <a:bodyPr/>
                    <a:lstStyle/>
                    <a:p>
                      <a:pPr algn="ctr" rtl="1"/>
                      <a:r>
                        <a:rPr lang="fa-IR" dirty="0" smtClean="0">
                          <a:solidFill>
                            <a:srgbClr val="FF0000"/>
                          </a:solidFill>
                          <a:cs typeface="B Yekan" pitchFamily="2" charset="-78"/>
                        </a:rPr>
                        <a:t>269</a:t>
                      </a:r>
                      <a:endParaRPr lang="en-US" dirty="0">
                        <a:solidFill>
                          <a:srgbClr val="FF0000"/>
                        </a:solidFill>
                        <a:cs typeface="B Yekan" pitchFamily="2" charset="-78"/>
                      </a:endParaRPr>
                    </a:p>
                  </a:txBody>
                  <a:tcPr anchor="ctr"/>
                </a:tc>
                <a:tc>
                  <a:txBody>
                    <a:bodyPr/>
                    <a:lstStyle/>
                    <a:p>
                      <a:pPr algn="r" rtl="1"/>
                      <a:r>
                        <a:rPr lang="fa-IR" dirty="0" smtClean="0">
                          <a:solidFill>
                            <a:srgbClr val="FF0000"/>
                          </a:solidFill>
                          <a:cs typeface="B Yekan" pitchFamily="2" charset="-78"/>
                        </a:rPr>
                        <a:t>اصفهان</a:t>
                      </a:r>
                      <a:endParaRPr lang="en-US" dirty="0">
                        <a:solidFill>
                          <a:srgbClr val="FF0000"/>
                        </a:solidFill>
                        <a:cs typeface="B Yekan" pitchFamily="2" charset="-78"/>
                      </a:endParaRPr>
                    </a:p>
                  </a:txBody>
                  <a:tcPr anchor="ctr"/>
                </a:tc>
                <a:tc>
                  <a:txBody>
                    <a:bodyPr/>
                    <a:lstStyle/>
                    <a:p>
                      <a:pPr algn="ctr" rtl="1"/>
                      <a:r>
                        <a:rPr lang="fa-IR" dirty="0" smtClean="0">
                          <a:solidFill>
                            <a:srgbClr val="FF0000"/>
                          </a:solidFill>
                          <a:cs typeface="B Yekan" pitchFamily="2" charset="-78"/>
                        </a:rPr>
                        <a:t>17</a:t>
                      </a:r>
                      <a:endParaRPr lang="en-US" dirty="0">
                        <a:solidFill>
                          <a:srgbClr val="FF0000"/>
                        </a:solidFill>
                        <a:cs typeface="B Yekan" pitchFamily="2" charset="-78"/>
                      </a:endParaRPr>
                    </a:p>
                  </a:txBody>
                  <a:tcPr anchor="ctr"/>
                </a:tc>
              </a:tr>
            </a:tbl>
          </a:graphicData>
        </a:graphic>
      </p:graphicFrame>
      <p:sp>
        <p:nvSpPr>
          <p:cNvPr id="5" name="Slide Number Placeholder 4"/>
          <p:cNvSpPr>
            <a:spLocks noGrp="1"/>
          </p:cNvSpPr>
          <p:nvPr>
            <p:ph type="sldNum" sz="quarter" idx="12"/>
          </p:nvPr>
        </p:nvSpPr>
        <p:spPr/>
        <p:txBody>
          <a:bodyPr/>
          <a:lstStyle/>
          <a:p>
            <a:pPr>
              <a:defRPr/>
            </a:pPr>
            <a:fld id="{DEE4A57A-C3BA-4AD5-ACFD-74A18A231E1F}" type="slidenum">
              <a:rPr lang="en-US" smtClean="0"/>
              <a:pPr>
                <a:defRPr/>
              </a:pPr>
              <a:t>39</a:t>
            </a:fld>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fa-IR" b="1" dirty="0" smtClean="0">
                <a:cs typeface="B Jadid" pitchFamily="2" charset="-78"/>
              </a:rPr>
              <a:t>سابقه تاريخي گمرك</a:t>
            </a:r>
            <a:endParaRPr lang="fa-IR" dirty="0">
              <a:cs typeface="B Jadid" pitchFamily="2" charset="-78"/>
            </a:endParaRPr>
          </a:p>
        </p:txBody>
      </p:sp>
      <p:sp>
        <p:nvSpPr>
          <p:cNvPr id="3" name="Content Placeholder 2"/>
          <p:cNvSpPr>
            <a:spLocks noGrp="1"/>
          </p:cNvSpPr>
          <p:nvPr>
            <p:ph idx="1"/>
          </p:nvPr>
        </p:nvSpPr>
        <p:spPr>
          <a:xfrm>
            <a:off x="457200" y="1219200"/>
            <a:ext cx="8229600" cy="4906963"/>
          </a:xfrm>
        </p:spPr>
        <p:txBody>
          <a:bodyPr/>
          <a:lstStyle/>
          <a:p>
            <a:pPr algn="just" rtl="1"/>
            <a:r>
              <a:rPr lang="fa-IR" sz="2000" dirty="0" smtClean="0">
                <a:cs typeface="B Yekan" pitchFamily="2" charset="-78"/>
              </a:rPr>
              <a:t>در دوره صفويه از سال 1674 ميلادي تا 223 سال بعد گمرك اجاره داده مي‌شده است</a:t>
            </a:r>
          </a:p>
          <a:p>
            <a:pPr algn="just" rtl="1"/>
            <a:r>
              <a:rPr lang="fa-IR" sz="2000" dirty="0" smtClean="0">
                <a:cs typeface="B Yekan" pitchFamily="2" charset="-78"/>
              </a:rPr>
              <a:t>معروف‌ترين مقاطعه كار در دوره قاجاريه شخصي بنام كربلايي عباسعلي بوده است</a:t>
            </a:r>
          </a:p>
          <a:p>
            <a:pPr algn="just" rtl="1"/>
            <a:r>
              <a:rPr lang="fa-IR" sz="2000" dirty="0" smtClean="0">
                <a:cs typeface="B Yekan" pitchFamily="2" charset="-78"/>
              </a:rPr>
              <a:t>سال 1282 هجري شمسي - ورود بلژيكي‌ها (مسيونوز) و وضع قوانين و مقررات براي وصول درآمد گمرك</a:t>
            </a:r>
          </a:p>
          <a:p>
            <a:pPr algn="just" rtl="1"/>
            <a:r>
              <a:rPr lang="fa-IR" sz="2000" dirty="0" smtClean="0">
                <a:cs typeface="B Yekan" pitchFamily="2" charset="-78"/>
              </a:rPr>
              <a:t>سال 1312 هجري شمسي – خروج بلژيكي‌ها </a:t>
            </a:r>
          </a:p>
          <a:p>
            <a:pPr algn="just" rtl="1"/>
            <a:r>
              <a:rPr lang="fa-IR" sz="2000" dirty="0" smtClean="0">
                <a:cs typeface="B Yekan" pitchFamily="2" charset="-78"/>
              </a:rPr>
              <a:t>سال 1335 هجري شمسي تاسيس وزارت گمركات و انحصارات</a:t>
            </a:r>
          </a:p>
          <a:p>
            <a:pPr algn="just" rtl="1"/>
            <a:r>
              <a:rPr lang="fa-IR" sz="2000" dirty="0" smtClean="0">
                <a:cs typeface="B Yekan" pitchFamily="2" charset="-78"/>
              </a:rPr>
              <a:t>سال 1341 با ادغام وزارت بازرگاني با وزارت صنايع و تشكيل وزارت اقتصاد، گمرك جزء وزارت اقتصاد شد</a:t>
            </a:r>
          </a:p>
          <a:p>
            <a:pPr algn="just" rtl="1"/>
            <a:r>
              <a:rPr lang="fa-IR" sz="2000" dirty="0" smtClean="0">
                <a:cs typeface="B Yekan" pitchFamily="2" charset="-78"/>
              </a:rPr>
              <a:t>سال 1350 تصويب قانون فعلي امور گمركي</a:t>
            </a:r>
          </a:p>
          <a:p>
            <a:pPr algn="just" rtl="1"/>
            <a:r>
              <a:rPr lang="fa-IR" sz="2000" dirty="0" smtClean="0">
                <a:cs typeface="B Yekan" pitchFamily="2" charset="-78"/>
              </a:rPr>
              <a:t>سال 1351 تصويب آيين‌نامه آن </a:t>
            </a:r>
          </a:p>
          <a:p>
            <a:pPr algn="just" rtl="1"/>
            <a:r>
              <a:rPr lang="fa-IR" sz="2000" dirty="0" smtClean="0">
                <a:cs typeface="B Yekan" pitchFamily="2" charset="-78"/>
              </a:rPr>
              <a:t>سال1375اجراي سيستم هماهنگ </a:t>
            </a:r>
            <a:r>
              <a:rPr lang="en-US" sz="2000" dirty="0" smtClean="0">
                <a:cs typeface="B Yekan" pitchFamily="2" charset="-78"/>
              </a:rPr>
              <a:t>HS </a:t>
            </a:r>
            <a:r>
              <a:rPr lang="fa-IR" sz="2000" dirty="0" smtClean="0">
                <a:cs typeface="B Yekan" pitchFamily="2" charset="-78"/>
              </a:rPr>
              <a:t>در گمرك </a:t>
            </a:r>
          </a:p>
          <a:p>
            <a:pPr algn="r">
              <a:buNone/>
            </a:pPr>
            <a:endParaRPr lang="fa-IR" sz="2000" dirty="0"/>
          </a:p>
        </p:txBody>
      </p:sp>
      <p:sp>
        <p:nvSpPr>
          <p:cNvPr id="4" name="Footer Placeholder 3"/>
          <p:cNvSpPr>
            <a:spLocks noGrp="1"/>
          </p:cNvSpPr>
          <p:nvPr>
            <p:ph type="ftr" sz="quarter" idx="11"/>
          </p:nvPr>
        </p:nvSpPr>
        <p:spPr/>
        <p:txBody>
          <a:bodyPr/>
          <a:lstStyle/>
          <a:p>
            <a:pPr>
              <a:defRPr/>
            </a:pPr>
            <a:r>
              <a:rPr lang="fa-IR" smtClean="0"/>
              <a:t>اداره كل گمرك اصفهان</a:t>
            </a:r>
            <a:endParaRPr lang="en-US"/>
          </a:p>
        </p:txBody>
      </p:sp>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4</a:t>
            </a:fld>
            <a:endParaRPr lang="en-US"/>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68362"/>
          </a:xfrm>
        </p:spPr>
        <p:txBody>
          <a:bodyPr/>
          <a:lstStyle/>
          <a:p>
            <a:pPr eaLnBrk="1" hangingPunct="1"/>
            <a:r>
              <a:rPr lang="fa-IR" sz="3600" smtClean="0">
                <a:cs typeface="B Jadid" pitchFamily="2" charset="-78"/>
              </a:rPr>
              <a:t>واردات گمركات استان</a:t>
            </a:r>
            <a:endParaRPr lang="en-US" sz="3600" smtClean="0">
              <a:cs typeface="B Jadid" pitchFamily="2" charset="-78"/>
            </a:endParaRPr>
          </a:p>
        </p:txBody>
      </p:sp>
      <p:sp>
        <p:nvSpPr>
          <p:cNvPr id="5" name="Slide Number Placeholder 5"/>
          <p:cNvSpPr>
            <a:spLocks noGrp="1"/>
          </p:cNvSpPr>
          <p:nvPr>
            <p:ph type="sldNum" sz="quarter" idx="12"/>
          </p:nvPr>
        </p:nvSpPr>
        <p:spPr/>
        <p:txBody>
          <a:bodyPr/>
          <a:lstStyle/>
          <a:p>
            <a:pPr>
              <a:defRPr/>
            </a:pPr>
            <a:fld id="{D2AC7DB5-0AB2-4B5A-BBAD-795486A4E050}" type="slidenum">
              <a:rPr lang="ar-SA"/>
              <a:pPr>
                <a:defRPr/>
              </a:pPr>
              <a:t>40</a:t>
            </a:fld>
            <a:endParaRPr lang="en-US"/>
          </a:p>
        </p:txBody>
      </p:sp>
      <p:sp>
        <p:nvSpPr>
          <p:cNvPr id="7" name="Footer Placeholder 6"/>
          <p:cNvSpPr>
            <a:spLocks noGrp="1"/>
          </p:cNvSpPr>
          <p:nvPr>
            <p:ph type="ftr" sz="quarter" idx="11"/>
          </p:nvPr>
        </p:nvSpPr>
        <p:spPr/>
        <p:txBody>
          <a:bodyPr/>
          <a:lstStyle/>
          <a:p>
            <a:pPr>
              <a:defRPr/>
            </a:pPr>
            <a:r>
              <a:rPr lang="en-US" smtClean="0"/>
              <a:t>اداره كل گمرك اصفهان</a:t>
            </a:r>
            <a:endParaRPr lang="en-US"/>
          </a:p>
        </p:txBody>
      </p:sp>
      <p:graphicFrame>
        <p:nvGraphicFramePr>
          <p:cNvPr id="37892" name="Chart Placeholder 6"/>
          <p:cNvGraphicFramePr>
            <a:graphicFrameLocks noGrp="1"/>
          </p:cNvGraphicFramePr>
          <p:nvPr>
            <p:ph type="chart" idx="1"/>
          </p:nvPr>
        </p:nvGraphicFramePr>
        <p:xfrm>
          <a:off x="533400" y="1143000"/>
          <a:ext cx="8153400" cy="5105400"/>
        </p:xfrm>
        <a:graphic>
          <a:graphicData uri="http://schemas.openxmlformats.org/presentationml/2006/ole">
            <mc:AlternateContent xmlns:mc="http://schemas.openxmlformats.org/markup-compatibility/2006">
              <mc:Choice xmlns:v="urn:schemas-microsoft-com:vml" Requires="v">
                <p:oleObj spid="_x0000_s198659" name="Worksheet" r:id="rId5" imgW="8105851" imgH="4324502" progId="Excel.Sheet.8">
                  <p:embed/>
                </p:oleObj>
              </mc:Choice>
              <mc:Fallback>
                <p:oleObj name="Worksheet" r:id="rId5" imgW="8105851" imgH="4324502" progId="Excel.Sheet.8">
                  <p:embed/>
                  <p:pic>
                    <p:nvPicPr>
                      <p:cNvPr id="0" name="Chart Placeholder 6"/>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143000"/>
                        <a:ext cx="8153400" cy="510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rtl="1"/>
            <a:r>
              <a:rPr lang="fa-IR" sz="3600" dirty="0" smtClean="0">
                <a:cs typeface="B Jadid" pitchFamily="2" charset="-78"/>
              </a:rPr>
              <a:t>عملكرد ده ساله واردات گروه گمركات استان</a:t>
            </a:r>
            <a:endParaRPr lang="fa-IR" sz="3600" dirty="0">
              <a:cs typeface="B Jadid" pitchFamily="2" charset="-78"/>
            </a:endParaRPr>
          </a:p>
        </p:txBody>
      </p:sp>
      <p:graphicFrame>
        <p:nvGraphicFramePr>
          <p:cNvPr id="6" name="Content Placeholder 5"/>
          <p:cNvGraphicFramePr>
            <a:graphicFrameLocks noGrp="1"/>
          </p:cNvGraphicFramePr>
          <p:nvPr>
            <p:ph idx="1"/>
          </p:nvPr>
        </p:nvGraphicFramePr>
        <p:xfrm>
          <a:off x="533399" y="1143001"/>
          <a:ext cx="8153400" cy="5181605"/>
        </p:xfrm>
        <a:graphic>
          <a:graphicData uri="http://schemas.openxmlformats.org/drawingml/2006/table">
            <a:tbl>
              <a:tblPr rtl="1" firstRow="1" bandRow="1">
                <a:tableStyleId>{85BE263C-DBD7-4A20-BB59-AAB30ACAA65A}</a:tableStyleId>
              </a:tblPr>
              <a:tblGrid>
                <a:gridCol w="1630680"/>
                <a:gridCol w="1630680"/>
                <a:gridCol w="1869439"/>
                <a:gridCol w="1391921"/>
                <a:gridCol w="1630680"/>
              </a:tblGrid>
              <a:tr h="398585">
                <a:tc>
                  <a:txBody>
                    <a:bodyPr/>
                    <a:lstStyle/>
                    <a:p>
                      <a:pPr algn="ctr" rtl="1"/>
                      <a:r>
                        <a:rPr lang="fa-IR" sz="2000" dirty="0" smtClean="0">
                          <a:cs typeface="B Koodak" pitchFamily="2" charset="-78"/>
                        </a:rPr>
                        <a:t>سال</a:t>
                      </a:r>
                      <a:endParaRPr lang="fa-IR" sz="2000" b="1" dirty="0">
                        <a:cs typeface="B Koodak" pitchFamily="2" charset="-78"/>
                      </a:endParaRPr>
                    </a:p>
                  </a:txBody>
                  <a:tcPr/>
                </a:tc>
                <a:tc>
                  <a:txBody>
                    <a:bodyPr/>
                    <a:lstStyle/>
                    <a:p>
                      <a:pPr algn="ctr" rtl="1"/>
                      <a:r>
                        <a:rPr lang="fa-IR" sz="2000" dirty="0" smtClean="0">
                          <a:cs typeface="B Koodak" pitchFamily="2" charset="-78"/>
                        </a:rPr>
                        <a:t>وزن(هزار تن)</a:t>
                      </a:r>
                      <a:endParaRPr lang="fa-IR" sz="2000" b="1" dirty="0">
                        <a:cs typeface="B Koodak" pitchFamily="2" charset="-78"/>
                      </a:endParaRPr>
                    </a:p>
                  </a:txBody>
                  <a:tcPr/>
                </a:tc>
                <a:tc>
                  <a:txBody>
                    <a:bodyPr/>
                    <a:lstStyle/>
                    <a:p>
                      <a:pPr algn="ctr" rtl="1"/>
                      <a:r>
                        <a:rPr lang="fa-IR" sz="2000" dirty="0" smtClean="0">
                          <a:cs typeface="B Koodak" pitchFamily="2" charset="-78"/>
                        </a:rPr>
                        <a:t>ارزش(ميليون دلار)</a:t>
                      </a:r>
                      <a:endParaRPr lang="fa-IR" sz="2000" b="1" dirty="0">
                        <a:cs typeface="B Koodak" pitchFamily="2" charset="-78"/>
                      </a:endParaRPr>
                    </a:p>
                  </a:txBody>
                  <a:tcPr/>
                </a:tc>
                <a:tc>
                  <a:txBody>
                    <a:bodyPr/>
                    <a:lstStyle/>
                    <a:p>
                      <a:pPr algn="ctr" rtl="1"/>
                      <a:r>
                        <a:rPr lang="fa-IR" sz="2000" dirty="0" smtClean="0">
                          <a:cs typeface="B Koodak" pitchFamily="2" charset="-78"/>
                        </a:rPr>
                        <a:t>تغيير وزني</a:t>
                      </a:r>
                      <a:endParaRPr lang="fa-IR" sz="2000" b="1" dirty="0">
                        <a:cs typeface="B Koodak" pitchFamily="2" charset="-78"/>
                      </a:endParaRPr>
                    </a:p>
                  </a:txBody>
                  <a:tcPr/>
                </a:tc>
                <a:tc>
                  <a:txBody>
                    <a:bodyPr/>
                    <a:lstStyle/>
                    <a:p>
                      <a:pPr algn="ctr" rtl="1"/>
                      <a:r>
                        <a:rPr lang="fa-IR" sz="2000" dirty="0" smtClean="0">
                          <a:cs typeface="B Koodak" pitchFamily="2" charset="-78"/>
                        </a:rPr>
                        <a:t>تغيير</a:t>
                      </a:r>
                      <a:r>
                        <a:rPr lang="fa-IR" sz="2000" baseline="0" dirty="0" smtClean="0">
                          <a:cs typeface="B Koodak" pitchFamily="2" charset="-78"/>
                        </a:rPr>
                        <a:t> ارزشي</a:t>
                      </a:r>
                      <a:endParaRPr lang="fa-IR" sz="2000" b="1" dirty="0">
                        <a:cs typeface="B Koodak" pitchFamily="2" charset="-78"/>
                      </a:endParaRPr>
                    </a:p>
                  </a:txBody>
                  <a:tcPr/>
                </a:tc>
              </a:tr>
              <a:tr h="398585">
                <a:tc>
                  <a:txBody>
                    <a:bodyPr/>
                    <a:lstStyle/>
                    <a:p>
                      <a:pPr algn="ctr" rtl="1" fontAlgn="b"/>
                      <a:r>
                        <a:rPr lang="fa-IR" sz="1600" u="none" strike="noStrike" dirty="0">
                          <a:cs typeface="B Koodak" pitchFamily="2" charset="-78"/>
                        </a:rPr>
                        <a:t>1380</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32</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107</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a:cs typeface="B Koodak" pitchFamily="2" charset="-78"/>
                        </a:rPr>
                        <a:t>*</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a:cs typeface="B Koodak" pitchFamily="2" charset="-78"/>
                        </a:rPr>
                        <a:t>*</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1381</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37</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221</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18</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107</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1382</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38</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222</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1383</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18</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301</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54-</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36</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1384</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39</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306</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123</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1385</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57</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248</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45</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18-</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1386</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135</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302</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119</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21</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1387</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184</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557</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48</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84</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1388</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88</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410</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52-</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26-</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1389</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400</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493</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354</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20</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a:cs typeface="B Koodak" pitchFamily="2" charset="-78"/>
                        </a:rPr>
                        <a:t>1390</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166</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1056</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58-</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u="none" strike="noStrike" kern="1200" dirty="0" smtClean="0">
                          <a:cs typeface="B Koodak" pitchFamily="2" charset="-78"/>
                        </a:rPr>
                        <a:t>114</a:t>
                      </a:r>
                      <a:endParaRPr lang="fa-IR" sz="1600" b="1" i="0" u="none" strike="noStrike" kern="1200" dirty="0">
                        <a:solidFill>
                          <a:schemeClr val="dk1"/>
                        </a:solidFill>
                        <a:latin typeface="B Traffic"/>
                        <a:ea typeface="+mn-ea"/>
                        <a:cs typeface="B Koodak" pitchFamily="2" charset="-78"/>
                      </a:endParaRPr>
                    </a:p>
                  </a:txBody>
                  <a:tcPr marL="0" marR="0" marT="0" marB="0" anchor="ctr"/>
                </a:tc>
              </a:tr>
              <a:tr h="398585">
                <a:tc>
                  <a:txBody>
                    <a:bodyPr/>
                    <a:lstStyle/>
                    <a:p>
                      <a:pPr algn="ctr" rtl="1" fontAlgn="b"/>
                      <a:r>
                        <a:rPr lang="fa-IR" sz="1600" u="none" strike="noStrike" dirty="0" smtClean="0">
                          <a:cs typeface="B Koodak" pitchFamily="2" charset="-78"/>
                        </a:rPr>
                        <a:t>1391</a:t>
                      </a:r>
                      <a:endParaRPr lang="fa-IR" sz="1600" b="1" i="0" u="none" strike="noStrike" dirty="0">
                        <a:latin typeface="B Traffic"/>
                        <a:cs typeface="B Koodak" pitchFamily="2" charset="-78"/>
                      </a:endParaRPr>
                    </a:p>
                  </a:txBody>
                  <a:tcPr marL="0" marR="0" marT="0" marB="0" anchor="ctr"/>
                </a:tc>
                <a:tc>
                  <a:txBody>
                    <a:bodyPr/>
                    <a:lstStyle/>
                    <a:p>
                      <a:pPr algn="ctr" rtl="1" fontAlgn="b"/>
                      <a:r>
                        <a:rPr lang="fa-IR" sz="1600" b="1" i="0" u="none" strike="noStrike" kern="1200" dirty="0" smtClean="0">
                          <a:solidFill>
                            <a:schemeClr val="dk1"/>
                          </a:solidFill>
                          <a:latin typeface="B Traffic"/>
                          <a:ea typeface="+mn-ea"/>
                          <a:cs typeface="B Koodak" pitchFamily="2" charset="-78"/>
                        </a:rPr>
                        <a:t>89</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b="1" i="0" u="none" strike="noStrike" kern="1200" dirty="0" smtClean="0">
                          <a:solidFill>
                            <a:schemeClr val="dk1"/>
                          </a:solidFill>
                          <a:latin typeface="B Traffic"/>
                          <a:ea typeface="+mn-ea"/>
                          <a:cs typeface="B Koodak" pitchFamily="2" charset="-78"/>
                        </a:rPr>
                        <a:t>269</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b="1" i="0" u="none" strike="noStrike" kern="1200" dirty="0" smtClean="0">
                          <a:solidFill>
                            <a:schemeClr val="dk1"/>
                          </a:solidFill>
                          <a:latin typeface="B Traffic"/>
                          <a:ea typeface="+mn-ea"/>
                          <a:cs typeface="B Koodak" pitchFamily="2" charset="-78"/>
                        </a:rPr>
                        <a:t>46-</a:t>
                      </a:r>
                      <a:endParaRPr lang="fa-IR" sz="16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600" b="1" i="0" u="none" strike="noStrike" dirty="0" smtClean="0">
                          <a:latin typeface="B Traffic"/>
                          <a:cs typeface="B Koodak" pitchFamily="2" charset="-78"/>
                        </a:rPr>
                        <a:t>75-</a:t>
                      </a:r>
                      <a:endParaRPr lang="fa-IR" sz="1600" b="1" i="0" u="none" strike="noStrike" dirty="0">
                        <a:latin typeface="B Traffic"/>
                        <a:cs typeface="B Koodak" pitchFamily="2" charset="-78"/>
                      </a:endParaRPr>
                    </a:p>
                  </a:txBody>
                  <a:tcPr marL="0" marR="0" marT="0" marB="0" anchor="ctr"/>
                </a:tc>
              </a:tr>
            </a:tbl>
          </a:graphicData>
        </a:graphic>
      </p:graphicFrame>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41</a:t>
            </a:fld>
            <a:endParaRPr lang="en-US"/>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8229600" cy="639762"/>
          </a:xfrm>
        </p:spPr>
        <p:txBody>
          <a:bodyPr/>
          <a:lstStyle/>
          <a:p>
            <a:pPr rtl="1" eaLnBrk="1" hangingPunct="1"/>
            <a:r>
              <a:rPr lang="fa-IR" sz="2800" dirty="0" smtClean="0">
                <a:cs typeface="B Jadid" pitchFamily="2" charset="-78"/>
              </a:rPr>
              <a:t>روند واردات گروه گمركات استان اصفهان</a:t>
            </a:r>
            <a:endParaRPr lang="en-US" sz="2800" dirty="0" smtClean="0">
              <a:cs typeface="B Jadid" pitchFamily="2" charset="-78"/>
            </a:endParaRPr>
          </a:p>
        </p:txBody>
      </p:sp>
      <p:sp>
        <p:nvSpPr>
          <p:cNvPr id="5" name="Slide Number Placeholder 5"/>
          <p:cNvSpPr>
            <a:spLocks noGrp="1"/>
          </p:cNvSpPr>
          <p:nvPr>
            <p:ph type="sldNum" sz="quarter" idx="12"/>
          </p:nvPr>
        </p:nvSpPr>
        <p:spPr/>
        <p:txBody>
          <a:bodyPr/>
          <a:lstStyle/>
          <a:p>
            <a:pPr>
              <a:defRPr/>
            </a:pPr>
            <a:fld id="{D9B9AEF0-4C81-4CF9-B4DF-064F35210342}" type="slidenum">
              <a:rPr lang="ar-SA"/>
              <a:pPr>
                <a:defRPr/>
              </a:pPr>
              <a:t>42</a:t>
            </a:fld>
            <a:endParaRPr lang="en-US"/>
          </a:p>
        </p:txBody>
      </p:sp>
      <p:sp>
        <p:nvSpPr>
          <p:cNvPr id="6" name="Footer Placeholder 5"/>
          <p:cNvSpPr>
            <a:spLocks noGrp="1"/>
          </p:cNvSpPr>
          <p:nvPr>
            <p:ph type="ftr" sz="quarter" idx="11"/>
          </p:nvPr>
        </p:nvSpPr>
        <p:spPr/>
        <p:txBody>
          <a:bodyPr/>
          <a:lstStyle/>
          <a:p>
            <a:pPr>
              <a:defRPr/>
            </a:pPr>
            <a:r>
              <a:rPr lang="en-US" smtClean="0"/>
              <a:t>اداره كل گمرك اصفهان</a:t>
            </a:r>
            <a:endParaRPr lang="en-US"/>
          </a:p>
        </p:txBody>
      </p:sp>
      <p:graphicFrame>
        <p:nvGraphicFramePr>
          <p:cNvPr id="41987" name="Chart Placeholder 6"/>
          <p:cNvGraphicFramePr>
            <a:graphicFrameLocks noGrp="1"/>
          </p:cNvGraphicFramePr>
          <p:nvPr/>
        </p:nvGraphicFramePr>
        <p:xfrm>
          <a:off x="304800" y="990600"/>
          <a:ext cx="8362950" cy="5213350"/>
        </p:xfrm>
        <a:graphic>
          <a:graphicData uri="http://schemas.openxmlformats.org/presentationml/2006/ole">
            <mc:AlternateContent xmlns:mc="http://schemas.openxmlformats.org/markup-compatibility/2006">
              <mc:Choice xmlns:v="urn:schemas-microsoft-com:vml" Requires="v">
                <p:oleObj spid="_x0000_s302083" name="Worksheet" r:id="rId5" imgW="8343900" imgH="2848051" progId="Excel.Sheet.8">
                  <p:embed/>
                </p:oleObj>
              </mc:Choice>
              <mc:Fallback>
                <p:oleObj name="Worksheet" r:id="rId5" imgW="8343900" imgH="2848051" progId="Excel.Sheet.8">
                  <p:embed/>
                  <p:pic>
                    <p:nvPicPr>
                      <p:cNvPr id="0" name="Picture 2"/>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990600"/>
                        <a:ext cx="8362950" cy="521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rtl="1" eaLnBrk="1" fontAlgn="auto" hangingPunct="1">
              <a:spcAft>
                <a:spcPts val="0"/>
              </a:spcAft>
              <a:defRPr/>
            </a:pPr>
            <a:r>
              <a:rPr lang="fa-IR" dirty="0" smtClean="0">
                <a:cs typeface="B Jadid" pitchFamily="2" charset="-78"/>
              </a:rPr>
              <a:t>تراز گروه گمركات كشور(وارداتي)</a:t>
            </a:r>
            <a:endParaRPr lang="en-US" dirty="0" smtClean="0">
              <a:cs typeface="B Jadid" pitchFamily="2" charset="-78"/>
            </a:endParaRPr>
          </a:p>
        </p:txBody>
      </p:sp>
      <p:graphicFrame>
        <p:nvGraphicFramePr>
          <p:cNvPr id="4" name="Content Placeholder 3"/>
          <p:cNvGraphicFramePr>
            <a:graphicFrameLocks noGrp="1"/>
          </p:cNvGraphicFramePr>
          <p:nvPr>
            <p:ph idx="1"/>
          </p:nvPr>
        </p:nvGraphicFramePr>
        <p:xfrm>
          <a:off x="457200" y="1066800"/>
          <a:ext cx="8229600" cy="5181598"/>
        </p:xfrm>
        <a:graphic>
          <a:graphicData uri="http://schemas.openxmlformats.org/drawingml/2006/table">
            <a:tbl>
              <a:tblPr firstRow="1" bandRow="1">
                <a:tableStyleId>{85BE263C-DBD7-4A20-BB59-AAB30ACAA65A}</a:tableStyleId>
              </a:tblPr>
              <a:tblGrid>
                <a:gridCol w="1255363"/>
                <a:gridCol w="1609240"/>
                <a:gridCol w="2163305"/>
                <a:gridCol w="2336369"/>
                <a:gridCol w="865323"/>
              </a:tblGrid>
              <a:tr h="771728">
                <a:tc>
                  <a:txBody>
                    <a:bodyPr/>
                    <a:lstStyle/>
                    <a:p>
                      <a:pPr algn="ctr" rtl="1"/>
                      <a:r>
                        <a:rPr lang="fa-IR" b="0" dirty="0" smtClean="0">
                          <a:cs typeface="B Yekan" pitchFamily="2" charset="-78"/>
                        </a:rPr>
                        <a:t>تراز</a:t>
                      </a:r>
                      <a:endParaRPr lang="en-US" b="0" dirty="0">
                        <a:cs typeface="B Yekan" pitchFamily="2" charset="-78"/>
                      </a:endParaRPr>
                    </a:p>
                  </a:txBody>
                  <a:tcPr anchor="ctr"/>
                </a:tc>
                <a:tc>
                  <a:txBody>
                    <a:bodyPr/>
                    <a:lstStyle/>
                    <a:p>
                      <a:pPr algn="ctr" rtl="1"/>
                      <a:r>
                        <a:rPr lang="fa-IR" b="0" dirty="0" smtClean="0">
                          <a:cs typeface="B Yekan" pitchFamily="2" charset="-78"/>
                        </a:rPr>
                        <a:t>واردات</a:t>
                      </a:r>
                    </a:p>
                    <a:p>
                      <a:pPr algn="ctr" rtl="1"/>
                      <a:r>
                        <a:rPr lang="fa-IR" b="0" dirty="0" smtClean="0">
                          <a:cs typeface="B Yekan" pitchFamily="2" charset="-78"/>
                        </a:rPr>
                        <a:t>(ميليون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صادرات </a:t>
                      </a:r>
                    </a:p>
                    <a:p>
                      <a:pPr algn="ctr" rtl="1"/>
                      <a:r>
                        <a:rPr lang="fa-IR" b="0" dirty="0" smtClean="0">
                          <a:cs typeface="B Yekan" pitchFamily="2" charset="-78"/>
                        </a:rPr>
                        <a:t>(ميليون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گروه</a:t>
                      </a:r>
                      <a:r>
                        <a:rPr lang="fa-IR" b="0" baseline="0" dirty="0" smtClean="0">
                          <a:cs typeface="B Yekan" pitchFamily="2" charset="-78"/>
                        </a:rPr>
                        <a:t> گمرك</a:t>
                      </a:r>
                      <a:endParaRPr lang="en-US" b="0" dirty="0">
                        <a:cs typeface="B Yekan" pitchFamily="2" charset="-78"/>
                      </a:endParaRPr>
                    </a:p>
                  </a:txBody>
                  <a:tcPr anchor="ctr"/>
                </a:tc>
                <a:tc>
                  <a:txBody>
                    <a:bodyPr/>
                    <a:lstStyle/>
                    <a:p>
                      <a:pPr algn="ctr" rtl="1"/>
                      <a:r>
                        <a:rPr lang="fa-IR" b="0" dirty="0" smtClean="0">
                          <a:cs typeface="B Yekan" pitchFamily="2" charset="-78"/>
                        </a:rPr>
                        <a:t>رديف</a:t>
                      </a:r>
                      <a:endParaRPr lang="en-US" b="0" dirty="0">
                        <a:cs typeface="B Yekan" pitchFamily="2" charset="-78"/>
                      </a:endParaRPr>
                    </a:p>
                  </a:txBody>
                  <a:tcPr anchor="ctr"/>
                </a:tc>
              </a:tr>
              <a:tr h="440987">
                <a:tc>
                  <a:txBody>
                    <a:bodyPr/>
                    <a:lstStyle/>
                    <a:p>
                      <a:pPr algn="ctr" rtl="1"/>
                      <a:r>
                        <a:rPr lang="fa-IR" dirty="0" smtClean="0">
                          <a:cs typeface="B Yekan" pitchFamily="2" charset="-78"/>
                        </a:rPr>
                        <a:t>14421-</a:t>
                      </a:r>
                      <a:endParaRPr lang="en-US" dirty="0">
                        <a:cs typeface="B Yekan" pitchFamily="2" charset="-78"/>
                      </a:endParaRPr>
                    </a:p>
                  </a:txBody>
                  <a:tcPr anchor="ctr"/>
                </a:tc>
                <a:tc>
                  <a:txBody>
                    <a:bodyPr/>
                    <a:lstStyle/>
                    <a:p>
                      <a:pPr algn="ctr" rtl="1"/>
                      <a:r>
                        <a:rPr lang="fa-IR" dirty="0" smtClean="0">
                          <a:cs typeface="B Yekan" pitchFamily="2" charset="-78"/>
                        </a:rPr>
                        <a:t>19866</a:t>
                      </a:r>
                      <a:endParaRPr lang="en-US" dirty="0">
                        <a:cs typeface="B Yekan" pitchFamily="2" charset="-78"/>
                      </a:endParaRPr>
                    </a:p>
                  </a:txBody>
                  <a:tcPr anchor="ctr"/>
                </a:tc>
                <a:tc>
                  <a:txBody>
                    <a:bodyPr/>
                    <a:lstStyle/>
                    <a:p>
                      <a:pPr algn="ctr" rtl="1"/>
                      <a:r>
                        <a:rPr lang="fa-IR" dirty="0" smtClean="0">
                          <a:cs typeface="B Yekan" pitchFamily="2" charset="-78"/>
                        </a:rPr>
                        <a:t>5445</a:t>
                      </a:r>
                      <a:endParaRPr lang="en-US" dirty="0">
                        <a:cs typeface="B Yekan" pitchFamily="2" charset="-78"/>
                      </a:endParaRPr>
                    </a:p>
                  </a:txBody>
                  <a:tcPr anchor="ctr"/>
                </a:tc>
                <a:tc>
                  <a:txBody>
                    <a:bodyPr/>
                    <a:lstStyle/>
                    <a:p>
                      <a:pPr algn="r" rtl="1"/>
                      <a:r>
                        <a:rPr lang="fa-IR" dirty="0" smtClean="0">
                          <a:cs typeface="B Yekan" pitchFamily="2" charset="-78"/>
                        </a:rPr>
                        <a:t>هرمزگان</a:t>
                      </a:r>
                      <a:endParaRPr lang="en-US" dirty="0">
                        <a:cs typeface="B Yekan" pitchFamily="2" charset="-78"/>
                      </a:endParaRPr>
                    </a:p>
                  </a:txBody>
                  <a:tcPr anchor="ctr"/>
                </a:tc>
                <a:tc>
                  <a:txBody>
                    <a:bodyPr/>
                    <a:lstStyle/>
                    <a:p>
                      <a:pPr algn="ctr" rtl="1"/>
                      <a:r>
                        <a:rPr lang="fa-IR" dirty="0" smtClean="0">
                          <a:cs typeface="B Yekan" pitchFamily="2" charset="-78"/>
                        </a:rPr>
                        <a:t>1</a:t>
                      </a:r>
                      <a:endParaRPr lang="en-US" dirty="0">
                        <a:cs typeface="B Yekan" pitchFamily="2" charset="-78"/>
                      </a:endParaRPr>
                    </a:p>
                  </a:txBody>
                  <a:tcPr anchor="ctr"/>
                </a:tc>
              </a:tr>
              <a:tr h="440987">
                <a:tc>
                  <a:txBody>
                    <a:bodyPr/>
                    <a:lstStyle/>
                    <a:p>
                      <a:pPr algn="ctr" rtl="1"/>
                      <a:r>
                        <a:rPr lang="fa-IR" dirty="0" smtClean="0">
                          <a:cs typeface="B Yekan" pitchFamily="2" charset="-78"/>
                        </a:rPr>
                        <a:t>7050-</a:t>
                      </a:r>
                      <a:endParaRPr lang="en-US" dirty="0">
                        <a:cs typeface="B Yekan" pitchFamily="2" charset="-78"/>
                      </a:endParaRPr>
                    </a:p>
                  </a:txBody>
                  <a:tcPr anchor="ctr"/>
                </a:tc>
                <a:tc>
                  <a:txBody>
                    <a:bodyPr/>
                    <a:lstStyle/>
                    <a:p>
                      <a:pPr algn="ctr" rtl="1"/>
                      <a:r>
                        <a:rPr lang="fa-IR" dirty="0" smtClean="0">
                          <a:cs typeface="B Yekan" pitchFamily="2" charset="-78"/>
                        </a:rPr>
                        <a:t>10481</a:t>
                      </a:r>
                      <a:endParaRPr lang="en-US" dirty="0">
                        <a:cs typeface="B Yekan" pitchFamily="2" charset="-78"/>
                      </a:endParaRPr>
                    </a:p>
                  </a:txBody>
                  <a:tcPr anchor="ctr"/>
                </a:tc>
                <a:tc>
                  <a:txBody>
                    <a:bodyPr/>
                    <a:lstStyle/>
                    <a:p>
                      <a:pPr algn="ctr" rtl="1"/>
                      <a:r>
                        <a:rPr lang="fa-IR" dirty="0" smtClean="0">
                          <a:cs typeface="B Yekan" pitchFamily="2" charset="-78"/>
                        </a:rPr>
                        <a:t>3431</a:t>
                      </a:r>
                      <a:endParaRPr lang="en-US" dirty="0">
                        <a:cs typeface="B Yekan" pitchFamily="2" charset="-78"/>
                      </a:endParaRPr>
                    </a:p>
                  </a:txBody>
                  <a:tcPr anchor="ctr"/>
                </a:tc>
                <a:tc>
                  <a:txBody>
                    <a:bodyPr/>
                    <a:lstStyle/>
                    <a:p>
                      <a:pPr algn="r" rtl="1"/>
                      <a:r>
                        <a:rPr lang="fa-IR" dirty="0" smtClean="0">
                          <a:cs typeface="B Yekan" pitchFamily="2" charset="-78"/>
                        </a:rPr>
                        <a:t>خوزستان</a:t>
                      </a:r>
                      <a:endParaRPr lang="en-US" dirty="0">
                        <a:cs typeface="B Yekan" pitchFamily="2" charset="-78"/>
                      </a:endParaRPr>
                    </a:p>
                  </a:txBody>
                  <a:tcPr anchor="ctr"/>
                </a:tc>
                <a:tc>
                  <a:txBody>
                    <a:bodyPr/>
                    <a:lstStyle/>
                    <a:p>
                      <a:pPr algn="ctr" rtl="1"/>
                      <a:r>
                        <a:rPr lang="fa-IR" dirty="0" smtClean="0">
                          <a:cs typeface="B Yekan" pitchFamily="2" charset="-78"/>
                        </a:rPr>
                        <a:t>2</a:t>
                      </a:r>
                      <a:endParaRPr lang="en-US" dirty="0">
                        <a:cs typeface="B Yekan" pitchFamily="2" charset="-78"/>
                      </a:endParaRPr>
                    </a:p>
                  </a:txBody>
                  <a:tcPr anchor="ctr"/>
                </a:tc>
              </a:tr>
              <a:tr h="440987">
                <a:tc>
                  <a:txBody>
                    <a:bodyPr/>
                    <a:lstStyle/>
                    <a:p>
                      <a:pPr algn="ctr" rtl="1"/>
                      <a:r>
                        <a:rPr lang="fa-IR" dirty="0" smtClean="0">
                          <a:cs typeface="B Yekan" pitchFamily="2" charset="-78"/>
                        </a:rPr>
                        <a:t>6111-</a:t>
                      </a:r>
                      <a:endParaRPr lang="en-US" dirty="0">
                        <a:cs typeface="B Yekan" pitchFamily="2" charset="-78"/>
                      </a:endParaRPr>
                    </a:p>
                  </a:txBody>
                  <a:tcPr anchor="ctr"/>
                </a:tc>
                <a:tc>
                  <a:txBody>
                    <a:bodyPr/>
                    <a:lstStyle/>
                    <a:p>
                      <a:pPr algn="ctr" rtl="1"/>
                      <a:r>
                        <a:rPr lang="fa-IR" dirty="0" smtClean="0">
                          <a:cs typeface="B Yekan" pitchFamily="2" charset="-78"/>
                        </a:rPr>
                        <a:t>9942</a:t>
                      </a:r>
                      <a:endParaRPr lang="en-US" dirty="0">
                        <a:cs typeface="B Yekan" pitchFamily="2" charset="-78"/>
                      </a:endParaRPr>
                    </a:p>
                  </a:txBody>
                  <a:tcPr anchor="ctr"/>
                </a:tc>
                <a:tc>
                  <a:txBody>
                    <a:bodyPr/>
                    <a:lstStyle/>
                    <a:p>
                      <a:pPr algn="ctr" rtl="1"/>
                      <a:r>
                        <a:rPr lang="fa-IR" dirty="0" smtClean="0">
                          <a:cs typeface="B Yekan" pitchFamily="2" charset="-78"/>
                        </a:rPr>
                        <a:t>3831</a:t>
                      </a:r>
                      <a:endParaRPr lang="en-US" dirty="0">
                        <a:cs typeface="B Yekan" pitchFamily="2" charset="-78"/>
                      </a:endParaRPr>
                    </a:p>
                  </a:txBody>
                  <a:tcPr anchor="ctr"/>
                </a:tc>
                <a:tc>
                  <a:txBody>
                    <a:bodyPr/>
                    <a:lstStyle/>
                    <a:p>
                      <a:pPr algn="r"/>
                      <a:r>
                        <a:rPr kumimoji="0" lang="fa-IR" kern="1200" dirty="0" smtClean="0">
                          <a:solidFill>
                            <a:schemeClr val="dk1"/>
                          </a:solidFill>
                          <a:latin typeface="+mn-lt"/>
                          <a:ea typeface="+mn-ea"/>
                          <a:cs typeface="B Yekan" pitchFamily="2" charset="-78"/>
                        </a:rPr>
                        <a:t>تهران</a:t>
                      </a:r>
                      <a:endParaRPr kumimoji="0" lang="en-US" kern="1200" dirty="0" smtClean="0">
                        <a:solidFill>
                          <a:schemeClr val="dk1"/>
                        </a:solidFill>
                        <a:latin typeface="+mn-lt"/>
                        <a:ea typeface="+mn-ea"/>
                        <a:cs typeface="B Yekan" pitchFamily="2" charset="-78"/>
                      </a:endParaRPr>
                    </a:p>
                  </a:txBody>
                  <a:tcPr anchor="ctr"/>
                </a:tc>
                <a:tc>
                  <a:txBody>
                    <a:bodyPr/>
                    <a:lstStyle/>
                    <a:p>
                      <a:pPr algn="ctr"/>
                      <a:r>
                        <a:rPr kumimoji="0" lang="fa-IR" kern="1200" dirty="0" smtClean="0">
                          <a:cs typeface="B Yekan" pitchFamily="2" charset="-78"/>
                        </a:rPr>
                        <a:t>3</a:t>
                      </a:r>
                      <a:endParaRPr kumimoji="0" lang="en-US" kern="1200" dirty="0" smtClean="0">
                        <a:solidFill>
                          <a:schemeClr val="dk1"/>
                        </a:solidFill>
                        <a:latin typeface="+mn-lt"/>
                        <a:ea typeface="+mn-ea"/>
                        <a:cs typeface="B Yekan" pitchFamily="2" charset="-78"/>
                      </a:endParaRPr>
                    </a:p>
                  </a:txBody>
                  <a:tcPr anchor="ctr"/>
                </a:tc>
              </a:tr>
              <a:tr h="440987">
                <a:tc>
                  <a:txBody>
                    <a:bodyPr/>
                    <a:lstStyle/>
                    <a:p>
                      <a:pPr algn="ctr" rtl="1"/>
                      <a:r>
                        <a:rPr lang="fa-IR" dirty="0" smtClean="0">
                          <a:cs typeface="B Yekan" pitchFamily="2" charset="-78"/>
                        </a:rPr>
                        <a:t>1770-</a:t>
                      </a:r>
                      <a:endParaRPr lang="en-US" dirty="0">
                        <a:cs typeface="B Yekan" pitchFamily="2" charset="-78"/>
                      </a:endParaRPr>
                    </a:p>
                  </a:txBody>
                  <a:tcPr anchor="ctr"/>
                </a:tc>
                <a:tc>
                  <a:txBody>
                    <a:bodyPr/>
                    <a:lstStyle/>
                    <a:p>
                      <a:pPr algn="ctr" rtl="1"/>
                      <a:r>
                        <a:rPr lang="fa-IR" dirty="0" smtClean="0">
                          <a:cs typeface="B Yekan" pitchFamily="2" charset="-78"/>
                        </a:rPr>
                        <a:t>2306</a:t>
                      </a:r>
                      <a:endParaRPr lang="en-US" dirty="0">
                        <a:cs typeface="B Yekan" pitchFamily="2" charset="-78"/>
                      </a:endParaRPr>
                    </a:p>
                  </a:txBody>
                  <a:tcPr anchor="ctr"/>
                </a:tc>
                <a:tc>
                  <a:txBody>
                    <a:bodyPr/>
                    <a:lstStyle/>
                    <a:p>
                      <a:pPr algn="ctr" rtl="1"/>
                      <a:r>
                        <a:rPr lang="fa-IR" dirty="0" smtClean="0">
                          <a:cs typeface="B Yekan" pitchFamily="2" charset="-78"/>
                        </a:rPr>
                        <a:t>536</a:t>
                      </a:r>
                      <a:endParaRPr lang="en-US" dirty="0">
                        <a:cs typeface="B Yekan" pitchFamily="2" charset="-78"/>
                      </a:endParaRPr>
                    </a:p>
                  </a:txBody>
                  <a:tcPr anchor="ctr"/>
                </a:tc>
                <a:tc>
                  <a:txBody>
                    <a:bodyPr/>
                    <a:lstStyle/>
                    <a:p>
                      <a:pPr algn="r" rtl="1"/>
                      <a:r>
                        <a:rPr lang="fa-IR" dirty="0" smtClean="0">
                          <a:cs typeface="B Yekan" pitchFamily="2" charset="-78"/>
                        </a:rPr>
                        <a:t>گيلان</a:t>
                      </a:r>
                      <a:endParaRPr lang="en-US" dirty="0">
                        <a:cs typeface="B Yekan" pitchFamily="2" charset="-78"/>
                      </a:endParaRPr>
                    </a:p>
                  </a:txBody>
                  <a:tcPr anchor="ctr"/>
                </a:tc>
                <a:tc>
                  <a:txBody>
                    <a:bodyPr/>
                    <a:lstStyle/>
                    <a:p>
                      <a:pPr algn="ctr" rtl="1"/>
                      <a:r>
                        <a:rPr lang="fa-IR" dirty="0" smtClean="0">
                          <a:cs typeface="B Yekan" pitchFamily="2" charset="-78"/>
                        </a:rPr>
                        <a:t>4</a:t>
                      </a:r>
                      <a:endParaRPr lang="en-US" dirty="0">
                        <a:cs typeface="B Yekan" pitchFamily="2" charset="-78"/>
                      </a:endParaRPr>
                    </a:p>
                  </a:txBody>
                  <a:tcPr anchor="ctr"/>
                </a:tc>
              </a:tr>
              <a:tr h="440987">
                <a:tc>
                  <a:txBody>
                    <a:bodyPr/>
                    <a:lstStyle/>
                    <a:p>
                      <a:pPr algn="ctr" rtl="1"/>
                      <a:r>
                        <a:rPr lang="fa-IR" dirty="0" smtClean="0">
                          <a:cs typeface="B Yekan" pitchFamily="2" charset="-78"/>
                        </a:rPr>
                        <a:t>895-</a:t>
                      </a:r>
                      <a:endParaRPr lang="en-US" dirty="0">
                        <a:cs typeface="B Yekan" pitchFamily="2" charset="-78"/>
                      </a:endParaRPr>
                    </a:p>
                  </a:txBody>
                  <a:tcPr anchor="ctr"/>
                </a:tc>
                <a:tc>
                  <a:txBody>
                    <a:bodyPr/>
                    <a:lstStyle/>
                    <a:p>
                      <a:pPr algn="ctr" rtl="1"/>
                      <a:r>
                        <a:rPr lang="fa-IR" dirty="0" smtClean="0">
                          <a:cs typeface="B Yekan" pitchFamily="2" charset="-78"/>
                        </a:rPr>
                        <a:t>1284</a:t>
                      </a:r>
                      <a:endParaRPr lang="en-US" dirty="0">
                        <a:cs typeface="B Yekan" pitchFamily="2" charset="-78"/>
                      </a:endParaRPr>
                    </a:p>
                  </a:txBody>
                  <a:tcPr anchor="ctr"/>
                </a:tc>
                <a:tc>
                  <a:txBody>
                    <a:bodyPr/>
                    <a:lstStyle/>
                    <a:p>
                      <a:pPr algn="ctr" rtl="1"/>
                      <a:r>
                        <a:rPr lang="fa-IR" dirty="0" smtClean="0">
                          <a:cs typeface="B Yekan" pitchFamily="2" charset="-78"/>
                        </a:rPr>
                        <a:t>390</a:t>
                      </a:r>
                      <a:endParaRPr lang="en-US" dirty="0">
                        <a:cs typeface="B Yekan" pitchFamily="2" charset="-78"/>
                      </a:endParaRPr>
                    </a:p>
                  </a:txBody>
                  <a:tcPr anchor="ctr"/>
                </a:tc>
                <a:tc>
                  <a:txBody>
                    <a:bodyPr/>
                    <a:lstStyle/>
                    <a:p>
                      <a:pPr algn="r" rtl="1"/>
                      <a:r>
                        <a:rPr lang="fa-IR" dirty="0" smtClean="0">
                          <a:cs typeface="B Yekan" pitchFamily="2" charset="-78"/>
                        </a:rPr>
                        <a:t>مازندران</a:t>
                      </a:r>
                      <a:endParaRPr lang="en-US" dirty="0">
                        <a:cs typeface="B Yekan" pitchFamily="2" charset="-78"/>
                      </a:endParaRPr>
                    </a:p>
                  </a:txBody>
                  <a:tcPr anchor="ctr"/>
                </a:tc>
                <a:tc>
                  <a:txBody>
                    <a:bodyPr/>
                    <a:lstStyle/>
                    <a:p>
                      <a:pPr algn="ctr" rtl="1"/>
                      <a:r>
                        <a:rPr lang="fa-IR" dirty="0" smtClean="0">
                          <a:cs typeface="B Yekan" pitchFamily="2" charset="-78"/>
                        </a:rPr>
                        <a:t>5</a:t>
                      </a:r>
                      <a:endParaRPr lang="en-US" dirty="0">
                        <a:cs typeface="B Yekan" pitchFamily="2" charset="-78"/>
                      </a:endParaRPr>
                    </a:p>
                  </a:txBody>
                  <a:tcPr anchor="ctr"/>
                </a:tc>
              </a:tr>
              <a:tr h="440987">
                <a:tc>
                  <a:txBody>
                    <a:bodyPr/>
                    <a:lstStyle/>
                    <a:p>
                      <a:pPr algn="ctr" rtl="1"/>
                      <a:r>
                        <a:rPr lang="fa-IR" dirty="0" smtClean="0">
                          <a:cs typeface="B Yekan" pitchFamily="2" charset="-78"/>
                        </a:rPr>
                        <a:t>365-</a:t>
                      </a:r>
                      <a:endParaRPr lang="en-US" dirty="0">
                        <a:cs typeface="B Yekan" pitchFamily="2" charset="-78"/>
                      </a:endParaRPr>
                    </a:p>
                  </a:txBody>
                  <a:tcPr anchor="ctr"/>
                </a:tc>
                <a:tc>
                  <a:txBody>
                    <a:bodyPr/>
                    <a:lstStyle/>
                    <a:p>
                      <a:pPr algn="ctr" rtl="1"/>
                      <a:r>
                        <a:rPr lang="fa-IR" dirty="0" smtClean="0">
                          <a:cs typeface="B Yekan" pitchFamily="2" charset="-78"/>
                        </a:rPr>
                        <a:t>394</a:t>
                      </a:r>
                      <a:endParaRPr lang="en-US" dirty="0">
                        <a:cs typeface="B Yekan" pitchFamily="2" charset="-78"/>
                      </a:endParaRPr>
                    </a:p>
                  </a:txBody>
                  <a:tcPr anchor="ctr"/>
                </a:tc>
                <a:tc>
                  <a:txBody>
                    <a:bodyPr/>
                    <a:lstStyle/>
                    <a:p>
                      <a:pPr algn="ctr" rtl="1"/>
                      <a:r>
                        <a:rPr lang="fa-IR" dirty="0" smtClean="0">
                          <a:cs typeface="B Yekan" pitchFamily="2" charset="-78"/>
                        </a:rPr>
                        <a:t>30</a:t>
                      </a:r>
                      <a:endParaRPr lang="en-US" dirty="0">
                        <a:cs typeface="B Yekan" pitchFamily="2" charset="-78"/>
                      </a:endParaRPr>
                    </a:p>
                  </a:txBody>
                  <a:tcPr anchor="ctr"/>
                </a:tc>
                <a:tc>
                  <a:txBody>
                    <a:bodyPr/>
                    <a:lstStyle/>
                    <a:p>
                      <a:pPr algn="r" rtl="1"/>
                      <a:r>
                        <a:rPr lang="fa-IR" dirty="0" smtClean="0">
                          <a:cs typeface="B Yekan" pitchFamily="2" charset="-78"/>
                        </a:rPr>
                        <a:t>البرز</a:t>
                      </a:r>
                      <a:endParaRPr lang="en-US" dirty="0">
                        <a:cs typeface="B Yekan" pitchFamily="2" charset="-78"/>
                      </a:endParaRPr>
                    </a:p>
                  </a:txBody>
                  <a:tcPr anchor="ctr"/>
                </a:tc>
                <a:tc>
                  <a:txBody>
                    <a:bodyPr/>
                    <a:lstStyle/>
                    <a:p>
                      <a:pPr algn="ctr" rtl="1"/>
                      <a:r>
                        <a:rPr lang="fa-IR" dirty="0" smtClean="0">
                          <a:cs typeface="B Yekan" pitchFamily="2" charset="-78"/>
                        </a:rPr>
                        <a:t>6</a:t>
                      </a:r>
                      <a:endParaRPr lang="en-US" dirty="0">
                        <a:cs typeface="B Yekan" pitchFamily="2" charset="-78"/>
                      </a:endParaRPr>
                    </a:p>
                  </a:txBody>
                  <a:tcPr anchor="ctr"/>
                </a:tc>
              </a:tr>
              <a:tr h="440987">
                <a:tc>
                  <a:txBody>
                    <a:bodyPr/>
                    <a:lstStyle/>
                    <a:p>
                      <a:pPr algn="ctr" rtl="1"/>
                      <a:r>
                        <a:rPr lang="fa-IR" dirty="0" smtClean="0">
                          <a:solidFill>
                            <a:schemeClr val="tx1"/>
                          </a:solidFill>
                          <a:cs typeface="B Yekan" pitchFamily="2" charset="-78"/>
                        </a:rPr>
                        <a:t>327-</a:t>
                      </a:r>
                      <a:endParaRPr lang="en-US" dirty="0">
                        <a:solidFill>
                          <a:schemeClr val="tx1"/>
                        </a:solidFill>
                        <a:cs typeface="B Yekan" pitchFamily="2" charset="-78"/>
                      </a:endParaRPr>
                    </a:p>
                  </a:txBody>
                  <a:tcPr anchor="ctr"/>
                </a:tc>
                <a:tc>
                  <a:txBody>
                    <a:bodyPr/>
                    <a:lstStyle/>
                    <a:p>
                      <a:pPr algn="ctr" rtl="1"/>
                      <a:r>
                        <a:rPr lang="fa-IR" dirty="0" smtClean="0">
                          <a:solidFill>
                            <a:schemeClr val="tx1"/>
                          </a:solidFill>
                          <a:cs typeface="B Yekan" pitchFamily="2" charset="-78"/>
                        </a:rPr>
                        <a:t>697</a:t>
                      </a:r>
                      <a:endParaRPr lang="en-US" dirty="0">
                        <a:solidFill>
                          <a:schemeClr val="tx1"/>
                        </a:solidFill>
                        <a:cs typeface="B Yekan" pitchFamily="2" charset="-78"/>
                      </a:endParaRPr>
                    </a:p>
                  </a:txBody>
                  <a:tcPr anchor="ctr"/>
                </a:tc>
                <a:tc>
                  <a:txBody>
                    <a:bodyPr/>
                    <a:lstStyle/>
                    <a:p>
                      <a:pPr algn="ctr"/>
                      <a:r>
                        <a:rPr kumimoji="0" lang="fa-IR" kern="1200" dirty="0" smtClean="0">
                          <a:solidFill>
                            <a:schemeClr val="tx1"/>
                          </a:solidFill>
                          <a:latin typeface="+mn-lt"/>
                          <a:ea typeface="+mn-ea"/>
                          <a:cs typeface="B Yekan" pitchFamily="2" charset="-78"/>
                        </a:rPr>
                        <a:t>370</a:t>
                      </a:r>
                      <a:endParaRPr kumimoji="0" lang="en-US" kern="1200" dirty="0" smtClean="0">
                        <a:solidFill>
                          <a:schemeClr val="tx1"/>
                        </a:solidFill>
                        <a:latin typeface="+mn-lt"/>
                        <a:ea typeface="+mn-ea"/>
                        <a:cs typeface="B Yekan" pitchFamily="2" charset="-78"/>
                      </a:endParaRPr>
                    </a:p>
                  </a:txBody>
                  <a:tcPr anchor="ctr"/>
                </a:tc>
                <a:tc>
                  <a:txBody>
                    <a:bodyPr/>
                    <a:lstStyle/>
                    <a:p>
                      <a:pPr algn="r" rtl="1"/>
                      <a:r>
                        <a:rPr lang="fa-IR" dirty="0" smtClean="0">
                          <a:solidFill>
                            <a:schemeClr val="tx1"/>
                          </a:solidFill>
                          <a:cs typeface="B Yekan" pitchFamily="2" charset="-78"/>
                        </a:rPr>
                        <a:t>سيستان</a:t>
                      </a:r>
                      <a:endParaRPr lang="en-US" dirty="0">
                        <a:solidFill>
                          <a:schemeClr val="tx1"/>
                        </a:solidFill>
                        <a:cs typeface="B Yekan" pitchFamily="2" charset="-78"/>
                      </a:endParaRPr>
                    </a:p>
                  </a:txBody>
                  <a:tcPr anchor="ctr"/>
                </a:tc>
                <a:tc>
                  <a:txBody>
                    <a:bodyPr/>
                    <a:lstStyle/>
                    <a:p>
                      <a:pPr algn="ctr" rtl="1"/>
                      <a:r>
                        <a:rPr lang="fa-IR" dirty="0" smtClean="0">
                          <a:cs typeface="B Yekan" pitchFamily="2" charset="-78"/>
                        </a:rPr>
                        <a:t>7</a:t>
                      </a:r>
                      <a:endParaRPr lang="en-US" dirty="0">
                        <a:solidFill>
                          <a:schemeClr val="tx1"/>
                        </a:solidFill>
                        <a:cs typeface="B Yekan" pitchFamily="2" charset="-78"/>
                      </a:endParaRPr>
                    </a:p>
                  </a:txBody>
                  <a:tcPr anchor="ctr"/>
                </a:tc>
              </a:tr>
              <a:tr h="440987">
                <a:tc>
                  <a:txBody>
                    <a:bodyPr/>
                    <a:lstStyle/>
                    <a:p>
                      <a:pPr algn="ctr" rtl="1"/>
                      <a:r>
                        <a:rPr lang="fa-IR" dirty="0" smtClean="0">
                          <a:solidFill>
                            <a:schemeClr val="tx1"/>
                          </a:solidFill>
                          <a:cs typeface="B Yekan" pitchFamily="2" charset="-78"/>
                        </a:rPr>
                        <a:t>301-</a:t>
                      </a:r>
                      <a:endParaRPr lang="en-US" dirty="0">
                        <a:solidFill>
                          <a:schemeClr val="tx1"/>
                        </a:solidFill>
                        <a:cs typeface="B Yekan" pitchFamily="2" charset="-78"/>
                      </a:endParaRPr>
                    </a:p>
                  </a:txBody>
                  <a:tcPr anchor="ctr"/>
                </a:tc>
                <a:tc>
                  <a:txBody>
                    <a:bodyPr/>
                    <a:lstStyle/>
                    <a:p>
                      <a:pPr algn="ctr" rtl="1"/>
                      <a:r>
                        <a:rPr lang="fa-IR" dirty="0" smtClean="0">
                          <a:solidFill>
                            <a:schemeClr val="tx1"/>
                          </a:solidFill>
                          <a:cs typeface="B Yekan" pitchFamily="2" charset="-78"/>
                        </a:rPr>
                        <a:t>576</a:t>
                      </a:r>
                      <a:endParaRPr lang="en-US" dirty="0">
                        <a:solidFill>
                          <a:schemeClr val="tx1"/>
                        </a:solidFill>
                        <a:cs typeface="B Yekan" pitchFamily="2" charset="-78"/>
                      </a:endParaRPr>
                    </a:p>
                  </a:txBody>
                  <a:tcPr anchor="ctr"/>
                </a:tc>
                <a:tc>
                  <a:txBody>
                    <a:bodyPr/>
                    <a:lstStyle/>
                    <a:p>
                      <a:pPr algn="ctr" rtl="1"/>
                      <a:r>
                        <a:rPr lang="fa-IR" dirty="0" smtClean="0">
                          <a:solidFill>
                            <a:schemeClr val="tx1"/>
                          </a:solidFill>
                          <a:cs typeface="B Yekan" pitchFamily="2" charset="-78"/>
                        </a:rPr>
                        <a:t>275</a:t>
                      </a:r>
                      <a:endParaRPr lang="en-US" dirty="0">
                        <a:solidFill>
                          <a:schemeClr val="tx1"/>
                        </a:solidFill>
                        <a:cs typeface="B Yekan" pitchFamily="2" charset="-78"/>
                      </a:endParaRPr>
                    </a:p>
                  </a:txBody>
                  <a:tcPr anchor="ctr"/>
                </a:tc>
                <a:tc>
                  <a:txBody>
                    <a:bodyPr/>
                    <a:lstStyle/>
                    <a:p>
                      <a:pPr algn="r" rtl="1"/>
                      <a:r>
                        <a:rPr lang="fa-IR" dirty="0" smtClean="0">
                          <a:solidFill>
                            <a:schemeClr val="tx1"/>
                          </a:solidFill>
                          <a:cs typeface="B Yekan" pitchFamily="2" charset="-78"/>
                        </a:rPr>
                        <a:t>قزوين</a:t>
                      </a:r>
                      <a:endParaRPr lang="en-US" dirty="0">
                        <a:solidFill>
                          <a:schemeClr val="tx1"/>
                        </a:solidFill>
                        <a:cs typeface="B Yekan" pitchFamily="2" charset="-78"/>
                      </a:endParaRPr>
                    </a:p>
                  </a:txBody>
                  <a:tcPr anchor="ctr"/>
                </a:tc>
                <a:tc>
                  <a:txBody>
                    <a:bodyPr/>
                    <a:lstStyle/>
                    <a:p>
                      <a:pPr algn="ctr" rtl="1"/>
                      <a:r>
                        <a:rPr lang="fa-IR" dirty="0" smtClean="0">
                          <a:cs typeface="B Yekan" pitchFamily="2" charset="-78"/>
                        </a:rPr>
                        <a:t>8</a:t>
                      </a:r>
                      <a:endParaRPr lang="en-US" dirty="0">
                        <a:solidFill>
                          <a:schemeClr val="tx1"/>
                        </a:solidFill>
                        <a:cs typeface="B Yekan" pitchFamily="2" charset="-78"/>
                      </a:endParaRPr>
                    </a:p>
                  </a:txBody>
                  <a:tcPr anchor="ctr"/>
                </a:tc>
              </a:tr>
              <a:tr h="440987">
                <a:tc>
                  <a:txBody>
                    <a:bodyPr/>
                    <a:lstStyle/>
                    <a:p>
                      <a:pPr algn="ctr" rtl="1"/>
                      <a:r>
                        <a:rPr lang="fa-IR" dirty="0" smtClean="0">
                          <a:cs typeface="B Yekan" pitchFamily="2" charset="-78"/>
                        </a:rPr>
                        <a:t>291-</a:t>
                      </a:r>
                      <a:endParaRPr lang="en-US" dirty="0">
                        <a:cs typeface="B Yekan" pitchFamily="2" charset="-78"/>
                      </a:endParaRPr>
                    </a:p>
                  </a:txBody>
                  <a:tcPr anchor="ctr"/>
                </a:tc>
                <a:tc>
                  <a:txBody>
                    <a:bodyPr/>
                    <a:lstStyle/>
                    <a:p>
                      <a:pPr algn="ctr" rtl="1"/>
                      <a:r>
                        <a:rPr lang="fa-IR" dirty="0" smtClean="0">
                          <a:cs typeface="B Yekan" pitchFamily="2" charset="-78"/>
                        </a:rPr>
                        <a:t>458</a:t>
                      </a:r>
                      <a:endParaRPr lang="en-US" dirty="0">
                        <a:cs typeface="B Yekan" pitchFamily="2" charset="-78"/>
                      </a:endParaRPr>
                    </a:p>
                  </a:txBody>
                  <a:tcPr anchor="ctr"/>
                </a:tc>
                <a:tc>
                  <a:txBody>
                    <a:bodyPr/>
                    <a:lstStyle/>
                    <a:p>
                      <a:pPr algn="ctr" rtl="1"/>
                      <a:r>
                        <a:rPr lang="fa-IR" dirty="0" smtClean="0">
                          <a:cs typeface="B Yekan" pitchFamily="2" charset="-78"/>
                        </a:rPr>
                        <a:t>167</a:t>
                      </a:r>
                      <a:endParaRPr lang="en-US" dirty="0">
                        <a:cs typeface="B Yekan"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Yekan" pitchFamily="2" charset="-78"/>
                        </a:rPr>
                        <a:t>قم</a:t>
                      </a:r>
                      <a:endParaRPr lang="en-US" dirty="0">
                        <a:cs typeface="B Yekan" pitchFamily="2" charset="-78"/>
                      </a:endParaRPr>
                    </a:p>
                  </a:txBody>
                  <a:tcPr anchor="ctr"/>
                </a:tc>
                <a:tc>
                  <a:txBody>
                    <a:bodyPr/>
                    <a:lstStyle/>
                    <a:p>
                      <a:pPr algn="ctr" rtl="1"/>
                      <a:r>
                        <a:rPr lang="fa-IR" dirty="0" smtClean="0">
                          <a:cs typeface="B Yekan" pitchFamily="2" charset="-78"/>
                        </a:rPr>
                        <a:t>9</a:t>
                      </a:r>
                      <a:endParaRPr lang="en-US" dirty="0">
                        <a:cs typeface="B Yekan" pitchFamily="2" charset="-78"/>
                      </a:endParaRPr>
                    </a:p>
                  </a:txBody>
                  <a:tcPr anchor="ctr"/>
                </a:tc>
              </a:tr>
              <a:tr h="440987">
                <a:tc>
                  <a:txBody>
                    <a:bodyPr/>
                    <a:lstStyle/>
                    <a:p>
                      <a:pPr algn="ctr" rtl="1"/>
                      <a:r>
                        <a:rPr lang="fa-IR" dirty="0" smtClean="0">
                          <a:cs typeface="B Yekan" pitchFamily="2" charset="-78"/>
                        </a:rPr>
                        <a:t>265-</a:t>
                      </a:r>
                      <a:endParaRPr lang="en-US" dirty="0">
                        <a:cs typeface="B Yekan" pitchFamily="2" charset="-78"/>
                      </a:endParaRPr>
                    </a:p>
                  </a:txBody>
                  <a:tcPr anchor="ctr"/>
                </a:tc>
                <a:tc>
                  <a:txBody>
                    <a:bodyPr/>
                    <a:lstStyle/>
                    <a:p>
                      <a:pPr algn="ctr" rtl="1"/>
                      <a:r>
                        <a:rPr lang="fa-IR" dirty="0" smtClean="0">
                          <a:cs typeface="B Yekan" pitchFamily="2" charset="-78"/>
                        </a:rPr>
                        <a:t>1125</a:t>
                      </a:r>
                      <a:endParaRPr lang="en-US" dirty="0">
                        <a:cs typeface="B Yekan" pitchFamily="2" charset="-78"/>
                      </a:endParaRPr>
                    </a:p>
                  </a:txBody>
                  <a:tcPr anchor="ctr"/>
                </a:tc>
                <a:tc>
                  <a:txBody>
                    <a:bodyPr/>
                    <a:lstStyle/>
                    <a:p>
                      <a:pPr algn="ctr" rtl="1"/>
                      <a:r>
                        <a:rPr lang="fa-IR" dirty="0" smtClean="0">
                          <a:cs typeface="B Yekan" pitchFamily="2" charset="-78"/>
                        </a:rPr>
                        <a:t>860</a:t>
                      </a:r>
                      <a:endParaRPr lang="en-US" dirty="0">
                        <a:cs typeface="B Yekan" pitchFamily="2" charset="-78"/>
                      </a:endParaRPr>
                    </a:p>
                  </a:txBody>
                  <a:tcPr anchor="ctr"/>
                </a:tc>
                <a:tc>
                  <a:txBody>
                    <a:bodyPr/>
                    <a:lstStyle/>
                    <a:p>
                      <a:pPr algn="r" rtl="1"/>
                      <a:r>
                        <a:rPr lang="fa-IR" dirty="0" smtClean="0">
                          <a:cs typeface="B Yekan" pitchFamily="2" charset="-78"/>
                        </a:rPr>
                        <a:t>آذربايجان شرقي</a:t>
                      </a:r>
                      <a:endParaRPr lang="en-US" dirty="0">
                        <a:cs typeface="B Yekan" pitchFamily="2" charset="-78"/>
                      </a:endParaRPr>
                    </a:p>
                  </a:txBody>
                  <a:tcPr anchor="ctr"/>
                </a:tc>
                <a:tc>
                  <a:txBody>
                    <a:bodyPr/>
                    <a:lstStyle/>
                    <a:p>
                      <a:pPr algn="ctr" rtl="1"/>
                      <a:r>
                        <a:rPr lang="fa-IR" dirty="0" smtClean="0">
                          <a:cs typeface="B Yekan" pitchFamily="2" charset="-78"/>
                        </a:rPr>
                        <a:t>10</a:t>
                      </a:r>
                      <a:endParaRPr lang="en-US" dirty="0">
                        <a:cs typeface="B Yekan" pitchFamily="2" charset="-78"/>
                      </a:endParaRPr>
                    </a:p>
                  </a:txBody>
                  <a:tcPr anchor="ctr"/>
                </a:tc>
              </a:tr>
            </a:tbl>
          </a:graphicData>
        </a:graphic>
      </p:graphicFrame>
      <p:sp>
        <p:nvSpPr>
          <p:cNvPr id="5" name="Slide Number Placeholder 4"/>
          <p:cNvSpPr>
            <a:spLocks noGrp="1"/>
          </p:cNvSpPr>
          <p:nvPr>
            <p:ph type="sldNum" sz="quarter" idx="12"/>
          </p:nvPr>
        </p:nvSpPr>
        <p:spPr/>
        <p:txBody>
          <a:bodyPr/>
          <a:lstStyle/>
          <a:p>
            <a:pPr>
              <a:defRPr/>
            </a:pPr>
            <a:fld id="{DEE4A57A-C3BA-4AD5-ACFD-74A18A231E1F}" type="slidenum">
              <a:rPr lang="en-US" smtClean="0"/>
              <a:pPr>
                <a:defRPr/>
              </a:pPr>
              <a:t>43</a:t>
            </a:fld>
            <a:endParaRPr lang="en-US" dirty="0"/>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rtl="1" eaLnBrk="1" fontAlgn="auto" hangingPunct="1">
              <a:spcAft>
                <a:spcPts val="0"/>
              </a:spcAft>
              <a:defRPr/>
            </a:pPr>
            <a:r>
              <a:rPr lang="fa-IR" dirty="0" smtClean="0">
                <a:cs typeface="B Jadid" pitchFamily="2" charset="-78"/>
              </a:rPr>
              <a:t>تراز گروه گمركات كشور(صادراتي)</a:t>
            </a:r>
            <a:endParaRPr lang="en-US" dirty="0" smtClean="0">
              <a:cs typeface="B Jadid" pitchFamily="2" charset="-78"/>
            </a:endParaRPr>
          </a:p>
        </p:txBody>
      </p:sp>
      <p:graphicFrame>
        <p:nvGraphicFramePr>
          <p:cNvPr id="4" name="Content Placeholder 3"/>
          <p:cNvGraphicFramePr>
            <a:graphicFrameLocks noGrp="1"/>
          </p:cNvGraphicFramePr>
          <p:nvPr>
            <p:ph idx="1"/>
          </p:nvPr>
        </p:nvGraphicFramePr>
        <p:xfrm>
          <a:off x="457200" y="1066800"/>
          <a:ext cx="8229600" cy="5181598"/>
        </p:xfrm>
        <a:graphic>
          <a:graphicData uri="http://schemas.openxmlformats.org/drawingml/2006/table">
            <a:tbl>
              <a:tblPr firstRow="1" bandRow="1">
                <a:tableStyleId>{85BE263C-DBD7-4A20-BB59-AAB30ACAA65A}</a:tableStyleId>
              </a:tblPr>
              <a:tblGrid>
                <a:gridCol w="1255363"/>
                <a:gridCol w="1609240"/>
                <a:gridCol w="2163305"/>
                <a:gridCol w="2336369"/>
                <a:gridCol w="865323"/>
              </a:tblGrid>
              <a:tr h="771728">
                <a:tc>
                  <a:txBody>
                    <a:bodyPr/>
                    <a:lstStyle/>
                    <a:p>
                      <a:pPr algn="ctr" rtl="1"/>
                      <a:r>
                        <a:rPr lang="fa-IR" b="0" dirty="0" smtClean="0">
                          <a:cs typeface="B Yekan" pitchFamily="2" charset="-78"/>
                        </a:rPr>
                        <a:t>تراز</a:t>
                      </a:r>
                      <a:endParaRPr lang="en-US" b="0" dirty="0">
                        <a:cs typeface="B Yekan" pitchFamily="2" charset="-78"/>
                      </a:endParaRPr>
                    </a:p>
                  </a:txBody>
                  <a:tcPr anchor="ctr"/>
                </a:tc>
                <a:tc>
                  <a:txBody>
                    <a:bodyPr/>
                    <a:lstStyle/>
                    <a:p>
                      <a:pPr algn="ctr" rtl="1"/>
                      <a:r>
                        <a:rPr lang="fa-IR" b="0" dirty="0" smtClean="0">
                          <a:cs typeface="B Yekan" pitchFamily="2" charset="-78"/>
                        </a:rPr>
                        <a:t>واردات</a:t>
                      </a:r>
                    </a:p>
                    <a:p>
                      <a:pPr algn="ctr" rtl="1"/>
                      <a:r>
                        <a:rPr lang="fa-IR" b="0" dirty="0" smtClean="0">
                          <a:cs typeface="B Yekan" pitchFamily="2" charset="-78"/>
                        </a:rPr>
                        <a:t>(ميليون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صادرات </a:t>
                      </a:r>
                    </a:p>
                    <a:p>
                      <a:pPr algn="ctr" rtl="1"/>
                      <a:r>
                        <a:rPr lang="fa-IR" b="0" dirty="0" smtClean="0">
                          <a:cs typeface="B Yekan" pitchFamily="2" charset="-78"/>
                        </a:rPr>
                        <a:t>(ميليون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گروه</a:t>
                      </a:r>
                      <a:r>
                        <a:rPr lang="fa-IR" b="0" baseline="0" dirty="0" smtClean="0">
                          <a:cs typeface="B Yekan" pitchFamily="2" charset="-78"/>
                        </a:rPr>
                        <a:t> گمرك</a:t>
                      </a:r>
                      <a:endParaRPr lang="en-US" b="0" dirty="0">
                        <a:cs typeface="B Yekan" pitchFamily="2" charset="-78"/>
                      </a:endParaRPr>
                    </a:p>
                  </a:txBody>
                  <a:tcPr anchor="ctr"/>
                </a:tc>
                <a:tc>
                  <a:txBody>
                    <a:bodyPr/>
                    <a:lstStyle/>
                    <a:p>
                      <a:pPr algn="ctr" rtl="1"/>
                      <a:r>
                        <a:rPr lang="fa-IR" b="0" dirty="0" smtClean="0">
                          <a:cs typeface="B Yekan" pitchFamily="2" charset="-78"/>
                        </a:rPr>
                        <a:t>رديف</a:t>
                      </a:r>
                      <a:endParaRPr lang="en-US" b="0" dirty="0">
                        <a:cs typeface="B Yekan" pitchFamily="2" charset="-78"/>
                      </a:endParaRPr>
                    </a:p>
                  </a:txBody>
                  <a:tcPr anchor="ctr"/>
                </a:tc>
              </a:tr>
              <a:tr h="440987">
                <a:tc>
                  <a:txBody>
                    <a:bodyPr/>
                    <a:lstStyle/>
                    <a:p>
                      <a:pPr algn="ctr" rtl="1"/>
                      <a:r>
                        <a:rPr lang="fa-IR" dirty="0" smtClean="0">
                          <a:cs typeface="B Yekan" pitchFamily="2" charset="-78"/>
                        </a:rPr>
                        <a:t>3898</a:t>
                      </a:r>
                      <a:endParaRPr lang="en-US" dirty="0">
                        <a:cs typeface="B Yekan" pitchFamily="2" charset="-78"/>
                      </a:endParaRPr>
                    </a:p>
                  </a:txBody>
                  <a:tcPr anchor="ctr"/>
                </a:tc>
                <a:tc>
                  <a:txBody>
                    <a:bodyPr/>
                    <a:lstStyle/>
                    <a:p>
                      <a:pPr algn="ctr" rtl="1"/>
                      <a:r>
                        <a:rPr lang="fa-IR" dirty="0" smtClean="0">
                          <a:cs typeface="B Yekan" pitchFamily="2" charset="-78"/>
                        </a:rPr>
                        <a:t>3061</a:t>
                      </a:r>
                      <a:endParaRPr lang="en-US" dirty="0">
                        <a:cs typeface="B Yekan" pitchFamily="2" charset="-78"/>
                      </a:endParaRPr>
                    </a:p>
                  </a:txBody>
                  <a:tcPr anchor="ctr"/>
                </a:tc>
                <a:tc>
                  <a:txBody>
                    <a:bodyPr/>
                    <a:lstStyle/>
                    <a:p>
                      <a:pPr algn="ctr" rtl="1"/>
                      <a:r>
                        <a:rPr lang="fa-IR" dirty="0" smtClean="0">
                          <a:cs typeface="B Yekan" pitchFamily="2" charset="-78"/>
                        </a:rPr>
                        <a:t>6959</a:t>
                      </a:r>
                      <a:endParaRPr lang="en-US" dirty="0">
                        <a:cs typeface="B Yekan" pitchFamily="2" charset="-78"/>
                      </a:endParaRPr>
                    </a:p>
                  </a:txBody>
                  <a:tcPr anchor="ctr"/>
                </a:tc>
                <a:tc>
                  <a:txBody>
                    <a:bodyPr/>
                    <a:lstStyle/>
                    <a:p>
                      <a:pPr algn="r" rtl="1"/>
                      <a:r>
                        <a:rPr lang="fa-IR" dirty="0" smtClean="0">
                          <a:cs typeface="B Yekan" pitchFamily="2" charset="-78"/>
                        </a:rPr>
                        <a:t>بوشهر</a:t>
                      </a:r>
                      <a:endParaRPr lang="en-US" dirty="0">
                        <a:cs typeface="B Yekan" pitchFamily="2" charset="-78"/>
                      </a:endParaRPr>
                    </a:p>
                  </a:txBody>
                  <a:tcPr anchor="ctr"/>
                </a:tc>
                <a:tc>
                  <a:txBody>
                    <a:bodyPr/>
                    <a:lstStyle/>
                    <a:p>
                      <a:pPr algn="ctr" rtl="1"/>
                      <a:r>
                        <a:rPr lang="fa-IR" dirty="0" smtClean="0">
                          <a:cs typeface="B Yekan" pitchFamily="2" charset="-78"/>
                        </a:rPr>
                        <a:t>1</a:t>
                      </a:r>
                      <a:endParaRPr lang="en-US" dirty="0">
                        <a:cs typeface="B Yekan" pitchFamily="2" charset="-78"/>
                      </a:endParaRPr>
                    </a:p>
                  </a:txBody>
                  <a:tcPr anchor="ctr"/>
                </a:tc>
              </a:tr>
              <a:tr h="440987">
                <a:tc>
                  <a:txBody>
                    <a:bodyPr/>
                    <a:lstStyle/>
                    <a:p>
                      <a:pPr algn="ctr" rtl="1"/>
                      <a:r>
                        <a:rPr lang="fa-IR" dirty="0" smtClean="0">
                          <a:cs typeface="B Yekan" pitchFamily="2" charset="-78"/>
                        </a:rPr>
                        <a:t>1546</a:t>
                      </a:r>
                      <a:endParaRPr lang="en-US" dirty="0">
                        <a:cs typeface="B Yekan" pitchFamily="2" charset="-78"/>
                      </a:endParaRPr>
                    </a:p>
                  </a:txBody>
                  <a:tcPr anchor="ctr"/>
                </a:tc>
                <a:tc>
                  <a:txBody>
                    <a:bodyPr/>
                    <a:lstStyle/>
                    <a:p>
                      <a:pPr algn="ctr" rtl="1"/>
                      <a:r>
                        <a:rPr lang="fa-IR" dirty="0" smtClean="0">
                          <a:cs typeface="B Yekan" pitchFamily="2" charset="-78"/>
                        </a:rPr>
                        <a:t>417</a:t>
                      </a:r>
                      <a:endParaRPr lang="en-US" dirty="0">
                        <a:cs typeface="B Yekan" pitchFamily="2" charset="-78"/>
                      </a:endParaRPr>
                    </a:p>
                  </a:txBody>
                  <a:tcPr anchor="ctr"/>
                </a:tc>
                <a:tc>
                  <a:txBody>
                    <a:bodyPr/>
                    <a:lstStyle/>
                    <a:p>
                      <a:pPr algn="ctr" rtl="1"/>
                      <a:r>
                        <a:rPr lang="fa-IR" dirty="0" smtClean="0">
                          <a:cs typeface="B Yekan" pitchFamily="2" charset="-78"/>
                        </a:rPr>
                        <a:t>1962</a:t>
                      </a:r>
                      <a:endParaRPr lang="en-US" dirty="0">
                        <a:cs typeface="B Yekan" pitchFamily="2" charset="-78"/>
                      </a:endParaRPr>
                    </a:p>
                  </a:txBody>
                  <a:tcPr anchor="ctr"/>
                </a:tc>
                <a:tc>
                  <a:txBody>
                    <a:bodyPr/>
                    <a:lstStyle/>
                    <a:p>
                      <a:pPr algn="r" rtl="1"/>
                      <a:r>
                        <a:rPr lang="fa-IR" dirty="0" smtClean="0">
                          <a:cs typeface="B Yekan" pitchFamily="2" charset="-78"/>
                        </a:rPr>
                        <a:t>خراسان رضوي</a:t>
                      </a:r>
                      <a:endParaRPr lang="en-US" dirty="0">
                        <a:cs typeface="B Yekan" pitchFamily="2" charset="-78"/>
                      </a:endParaRPr>
                    </a:p>
                  </a:txBody>
                  <a:tcPr anchor="ctr"/>
                </a:tc>
                <a:tc>
                  <a:txBody>
                    <a:bodyPr/>
                    <a:lstStyle/>
                    <a:p>
                      <a:pPr algn="ctr" rtl="1"/>
                      <a:r>
                        <a:rPr lang="fa-IR" dirty="0" smtClean="0">
                          <a:cs typeface="B Yekan" pitchFamily="2" charset="-78"/>
                        </a:rPr>
                        <a:t>2</a:t>
                      </a:r>
                      <a:endParaRPr lang="en-US" dirty="0">
                        <a:cs typeface="B Yekan" pitchFamily="2" charset="-78"/>
                      </a:endParaRPr>
                    </a:p>
                  </a:txBody>
                  <a:tcPr anchor="ctr"/>
                </a:tc>
              </a:tr>
              <a:tr h="440987">
                <a:tc>
                  <a:txBody>
                    <a:bodyPr/>
                    <a:lstStyle/>
                    <a:p>
                      <a:pPr algn="ctr" rtl="1"/>
                      <a:r>
                        <a:rPr lang="fa-IR" dirty="0" smtClean="0">
                          <a:solidFill>
                            <a:srgbClr val="FF0000"/>
                          </a:solidFill>
                          <a:cs typeface="B Yekan" pitchFamily="2" charset="-78"/>
                        </a:rPr>
                        <a:t>1382</a:t>
                      </a:r>
                      <a:endParaRPr lang="en-US" dirty="0">
                        <a:solidFill>
                          <a:srgbClr val="FF0000"/>
                        </a:solidFill>
                        <a:cs typeface="B Yekan" pitchFamily="2" charset="-78"/>
                      </a:endParaRPr>
                    </a:p>
                  </a:txBody>
                  <a:tcPr anchor="ctr"/>
                </a:tc>
                <a:tc>
                  <a:txBody>
                    <a:bodyPr/>
                    <a:lstStyle/>
                    <a:p>
                      <a:pPr algn="ctr" rtl="1"/>
                      <a:r>
                        <a:rPr lang="fa-IR" dirty="0" smtClean="0">
                          <a:solidFill>
                            <a:srgbClr val="FF0000"/>
                          </a:solidFill>
                          <a:cs typeface="B Yekan" pitchFamily="2" charset="-78"/>
                        </a:rPr>
                        <a:t>269</a:t>
                      </a:r>
                      <a:endParaRPr lang="en-US" dirty="0">
                        <a:solidFill>
                          <a:srgbClr val="FF0000"/>
                        </a:solidFill>
                        <a:cs typeface="B Yekan" pitchFamily="2" charset="-78"/>
                      </a:endParaRPr>
                    </a:p>
                  </a:txBody>
                  <a:tcPr anchor="ctr"/>
                </a:tc>
                <a:tc>
                  <a:txBody>
                    <a:bodyPr/>
                    <a:lstStyle/>
                    <a:p>
                      <a:pPr algn="ctr" rtl="1"/>
                      <a:r>
                        <a:rPr lang="fa-IR" dirty="0" smtClean="0">
                          <a:solidFill>
                            <a:srgbClr val="FF0000"/>
                          </a:solidFill>
                          <a:cs typeface="B Yekan" pitchFamily="2" charset="-78"/>
                        </a:rPr>
                        <a:t>1651</a:t>
                      </a:r>
                      <a:endParaRPr lang="en-US" dirty="0">
                        <a:solidFill>
                          <a:srgbClr val="FF0000"/>
                        </a:solidFill>
                        <a:cs typeface="B Yekan" pitchFamily="2" charset="-78"/>
                      </a:endParaRPr>
                    </a:p>
                  </a:txBody>
                  <a:tcPr anchor="ctr"/>
                </a:tc>
                <a:tc>
                  <a:txBody>
                    <a:bodyPr/>
                    <a:lstStyle/>
                    <a:p>
                      <a:pPr algn="r"/>
                      <a:r>
                        <a:rPr kumimoji="0" lang="fa-IR" kern="1200" dirty="0" smtClean="0">
                          <a:solidFill>
                            <a:srgbClr val="FF0000"/>
                          </a:solidFill>
                          <a:latin typeface="+mn-lt"/>
                          <a:ea typeface="+mn-ea"/>
                          <a:cs typeface="B Yekan" pitchFamily="2" charset="-78"/>
                        </a:rPr>
                        <a:t>اصفهان</a:t>
                      </a:r>
                      <a:endParaRPr kumimoji="0" lang="en-US" kern="1200" dirty="0" smtClean="0">
                        <a:solidFill>
                          <a:srgbClr val="FF0000"/>
                        </a:solidFill>
                        <a:latin typeface="+mn-lt"/>
                        <a:ea typeface="+mn-ea"/>
                        <a:cs typeface="B Yekan" pitchFamily="2" charset="-78"/>
                      </a:endParaRPr>
                    </a:p>
                  </a:txBody>
                  <a:tcPr anchor="ctr"/>
                </a:tc>
                <a:tc>
                  <a:txBody>
                    <a:bodyPr/>
                    <a:lstStyle/>
                    <a:p>
                      <a:pPr algn="ctr"/>
                      <a:r>
                        <a:rPr kumimoji="0" lang="fa-IR" kern="1200" dirty="0" smtClean="0">
                          <a:solidFill>
                            <a:srgbClr val="FF0000"/>
                          </a:solidFill>
                          <a:cs typeface="B Yekan" pitchFamily="2" charset="-78"/>
                        </a:rPr>
                        <a:t>3</a:t>
                      </a:r>
                      <a:endParaRPr kumimoji="0" lang="en-US" kern="1200" dirty="0" smtClean="0">
                        <a:solidFill>
                          <a:srgbClr val="FF0000"/>
                        </a:solidFill>
                        <a:latin typeface="+mn-lt"/>
                        <a:ea typeface="+mn-ea"/>
                        <a:cs typeface="B Yekan" pitchFamily="2" charset="-78"/>
                      </a:endParaRPr>
                    </a:p>
                  </a:txBody>
                  <a:tcPr anchor="ctr"/>
                </a:tc>
              </a:tr>
              <a:tr h="440987">
                <a:tc>
                  <a:txBody>
                    <a:bodyPr/>
                    <a:lstStyle/>
                    <a:p>
                      <a:pPr algn="ctr" rtl="1"/>
                      <a:r>
                        <a:rPr lang="fa-IR" dirty="0" smtClean="0">
                          <a:cs typeface="B Yekan" pitchFamily="2" charset="-78"/>
                        </a:rPr>
                        <a:t>1309</a:t>
                      </a:r>
                      <a:endParaRPr lang="en-US" dirty="0">
                        <a:cs typeface="B Yekan" pitchFamily="2" charset="-78"/>
                      </a:endParaRPr>
                    </a:p>
                  </a:txBody>
                  <a:tcPr anchor="ctr"/>
                </a:tc>
                <a:tc>
                  <a:txBody>
                    <a:bodyPr/>
                    <a:lstStyle/>
                    <a:p>
                      <a:pPr algn="ctr" rtl="1"/>
                      <a:r>
                        <a:rPr lang="fa-IR" dirty="0" smtClean="0">
                          <a:cs typeface="B Yekan" pitchFamily="2" charset="-78"/>
                        </a:rPr>
                        <a:t>54</a:t>
                      </a:r>
                      <a:endParaRPr lang="en-US" dirty="0">
                        <a:cs typeface="B Yekan" pitchFamily="2" charset="-78"/>
                      </a:endParaRPr>
                    </a:p>
                  </a:txBody>
                  <a:tcPr anchor="ctr"/>
                </a:tc>
                <a:tc>
                  <a:txBody>
                    <a:bodyPr/>
                    <a:lstStyle/>
                    <a:p>
                      <a:pPr algn="ctr" rtl="1"/>
                      <a:r>
                        <a:rPr lang="fa-IR" dirty="0" smtClean="0">
                          <a:cs typeface="B Yekan" pitchFamily="2" charset="-78"/>
                        </a:rPr>
                        <a:t>1363</a:t>
                      </a:r>
                      <a:endParaRPr lang="en-US" dirty="0">
                        <a:cs typeface="B Yekan" pitchFamily="2" charset="-78"/>
                      </a:endParaRPr>
                    </a:p>
                  </a:txBody>
                  <a:tcPr anchor="ctr"/>
                </a:tc>
                <a:tc>
                  <a:txBody>
                    <a:bodyPr/>
                    <a:lstStyle/>
                    <a:p>
                      <a:pPr algn="r" rtl="1"/>
                      <a:r>
                        <a:rPr lang="fa-IR" dirty="0" smtClean="0">
                          <a:cs typeface="B Yekan" pitchFamily="2" charset="-78"/>
                        </a:rPr>
                        <a:t>كرمانشاه</a:t>
                      </a:r>
                      <a:endParaRPr lang="en-US" dirty="0">
                        <a:cs typeface="B Yekan" pitchFamily="2" charset="-78"/>
                      </a:endParaRPr>
                    </a:p>
                  </a:txBody>
                  <a:tcPr anchor="ctr"/>
                </a:tc>
                <a:tc>
                  <a:txBody>
                    <a:bodyPr/>
                    <a:lstStyle/>
                    <a:p>
                      <a:pPr algn="ctr" rtl="1"/>
                      <a:r>
                        <a:rPr lang="fa-IR" dirty="0" smtClean="0">
                          <a:cs typeface="B Yekan" pitchFamily="2" charset="-78"/>
                        </a:rPr>
                        <a:t>4</a:t>
                      </a:r>
                      <a:endParaRPr lang="en-US" dirty="0">
                        <a:cs typeface="B Yekan" pitchFamily="2" charset="-78"/>
                      </a:endParaRPr>
                    </a:p>
                  </a:txBody>
                  <a:tcPr anchor="ctr"/>
                </a:tc>
              </a:tr>
              <a:tr h="440987">
                <a:tc>
                  <a:txBody>
                    <a:bodyPr/>
                    <a:lstStyle/>
                    <a:p>
                      <a:pPr algn="ctr" rtl="1"/>
                      <a:r>
                        <a:rPr lang="fa-IR" dirty="0" smtClean="0">
                          <a:cs typeface="B Yekan" pitchFamily="2" charset="-78"/>
                        </a:rPr>
                        <a:t>718</a:t>
                      </a:r>
                      <a:endParaRPr lang="en-US" dirty="0">
                        <a:cs typeface="B Yekan" pitchFamily="2" charset="-78"/>
                      </a:endParaRPr>
                    </a:p>
                  </a:txBody>
                  <a:tcPr anchor="ctr"/>
                </a:tc>
                <a:tc>
                  <a:txBody>
                    <a:bodyPr/>
                    <a:lstStyle/>
                    <a:p>
                      <a:pPr algn="ctr" rtl="1"/>
                      <a:r>
                        <a:rPr lang="fa-IR" dirty="0" smtClean="0">
                          <a:cs typeface="B Yekan" pitchFamily="2" charset="-78"/>
                        </a:rPr>
                        <a:t>28</a:t>
                      </a:r>
                      <a:endParaRPr lang="en-US" dirty="0">
                        <a:cs typeface="B Yekan" pitchFamily="2" charset="-78"/>
                      </a:endParaRPr>
                    </a:p>
                  </a:txBody>
                  <a:tcPr anchor="ctr"/>
                </a:tc>
                <a:tc>
                  <a:txBody>
                    <a:bodyPr/>
                    <a:lstStyle/>
                    <a:p>
                      <a:pPr algn="ctr" rtl="1"/>
                      <a:r>
                        <a:rPr lang="fa-IR" dirty="0" smtClean="0">
                          <a:cs typeface="B Yekan" pitchFamily="2" charset="-78"/>
                        </a:rPr>
                        <a:t>746</a:t>
                      </a:r>
                      <a:endParaRPr lang="en-US" dirty="0">
                        <a:cs typeface="B Yekan" pitchFamily="2" charset="-78"/>
                      </a:endParaRPr>
                    </a:p>
                  </a:txBody>
                  <a:tcPr anchor="ctr"/>
                </a:tc>
                <a:tc>
                  <a:txBody>
                    <a:bodyPr/>
                    <a:lstStyle/>
                    <a:p>
                      <a:pPr algn="r" rtl="1"/>
                      <a:r>
                        <a:rPr lang="fa-IR" dirty="0" smtClean="0">
                          <a:cs typeface="B Yekan" pitchFamily="2" charset="-78"/>
                        </a:rPr>
                        <a:t>كردستان</a:t>
                      </a:r>
                      <a:endParaRPr lang="en-US" dirty="0">
                        <a:cs typeface="B Yekan" pitchFamily="2" charset="-78"/>
                      </a:endParaRPr>
                    </a:p>
                  </a:txBody>
                  <a:tcPr anchor="ctr"/>
                </a:tc>
                <a:tc>
                  <a:txBody>
                    <a:bodyPr/>
                    <a:lstStyle/>
                    <a:p>
                      <a:pPr algn="ctr" rtl="1"/>
                      <a:r>
                        <a:rPr lang="fa-IR" dirty="0" smtClean="0">
                          <a:cs typeface="B Yekan" pitchFamily="2" charset="-78"/>
                        </a:rPr>
                        <a:t>5</a:t>
                      </a:r>
                      <a:endParaRPr lang="en-US" dirty="0">
                        <a:cs typeface="B Yekan" pitchFamily="2" charset="-78"/>
                      </a:endParaRPr>
                    </a:p>
                  </a:txBody>
                  <a:tcPr anchor="ctr"/>
                </a:tc>
              </a:tr>
              <a:tr h="440987">
                <a:tc>
                  <a:txBody>
                    <a:bodyPr/>
                    <a:lstStyle/>
                    <a:p>
                      <a:pPr algn="ctr" rtl="1"/>
                      <a:r>
                        <a:rPr lang="fa-IR" dirty="0" smtClean="0">
                          <a:cs typeface="B Yekan" pitchFamily="2" charset="-78"/>
                        </a:rPr>
                        <a:t>559</a:t>
                      </a:r>
                      <a:endParaRPr lang="en-US" dirty="0">
                        <a:cs typeface="B Yekan" pitchFamily="2" charset="-78"/>
                      </a:endParaRPr>
                    </a:p>
                  </a:txBody>
                  <a:tcPr anchor="ctr"/>
                </a:tc>
                <a:tc>
                  <a:txBody>
                    <a:bodyPr/>
                    <a:lstStyle/>
                    <a:p>
                      <a:pPr algn="ctr" rtl="1"/>
                      <a:r>
                        <a:rPr lang="fa-IR" dirty="0" smtClean="0">
                          <a:cs typeface="B Yekan" pitchFamily="2" charset="-78"/>
                        </a:rPr>
                        <a:t>257</a:t>
                      </a:r>
                      <a:endParaRPr lang="en-US" dirty="0">
                        <a:cs typeface="B Yekan" pitchFamily="2" charset="-78"/>
                      </a:endParaRPr>
                    </a:p>
                  </a:txBody>
                  <a:tcPr anchor="ctr"/>
                </a:tc>
                <a:tc>
                  <a:txBody>
                    <a:bodyPr/>
                    <a:lstStyle/>
                    <a:p>
                      <a:pPr algn="ctr" rtl="1"/>
                      <a:r>
                        <a:rPr lang="fa-IR" dirty="0" smtClean="0">
                          <a:cs typeface="B Yekan" pitchFamily="2" charset="-78"/>
                        </a:rPr>
                        <a:t>815</a:t>
                      </a:r>
                      <a:endParaRPr lang="en-US" dirty="0">
                        <a:cs typeface="B Yekan" pitchFamily="2" charset="-78"/>
                      </a:endParaRPr>
                    </a:p>
                  </a:txBody>
                  <a:tcPr anchor="ctr"/>
                </a:tc>
                <a:tc>
                  <a:txBody>
                    <a:bodyPr/>
                    <a:lstStyle/>
                    <a:p>
                      <a:pPr algn="r" rtl="1"/>
                      <a:r>
                        <a:rPr lang="fa-IR" dirty="0" smtClean="0">
                          <a:cs typeface="B Yekan" pitchFamily="2" charset="-78"/>
                        </a:rPr>
                        <a:t>مركزي</a:t>
                      </a:r>
                      <a:endParaRPr lang="en-US" dirty="0">
                        <a:cs typeface="B Yekan" pitchFamily="2" charset="-78"/>
                      </a:endParaRPr>
                    </a:p>
                  </a:txBody>
                  <a:tcPr anchor="ctr"/>
                </a:tc>
                <a:tc>
                  <a:txBody>
                    <a:bodyPr/>
                    <a:lstStyle/>
                    <a:p>
                      <a:pPr algn="ctr" rtl="1"/>
                      <a:r>
                        <a:rPr lang="fa-IR" dirty="0" smtClean="0">
                          <a:cs typeface="B Yekan" pitchFamily="2" charset="-78"/>
                        </a:rPr>
                        <a:t>6</a:t>
                      </a:r>
                      <a:endParaRPr lang="en-US" dirty="0">
                        <a:cs typeface="B Yekan" pitchFamily="2" charset="-78"/>
                      </a:endParaRPr>
                    </a:p>
                  </a:txBody>
                  <a:tcPr anchor="ctr"/>
                </a:tc>
              </a:tr>
              <a:tr h="440987">
                <a:tc>
                  <a:txBody>
                    <a:bodyPr/>
                    <a:lstStyle/>
                    <a:p>
                      <a:pPr algn="ctr" rtl="1"/>
                      <a:r>
                        <a:rPr lang="fa-IR" dirty="0" smtClean="0">
                          <a:solidFill>
                            <a:schemeClr val="tx1"/>
                          </a:solidFill>
                          <a:cs typeface="B Yekan" pitchFamily="2" charset="-78"/>
                        </a:rPr>
                        <a:t>378</a:t>
                      </a:r>
                      <a:endParaRPr lang="en-US" dirty="0">
                        <a:solidFill>
                          <a:schemeClr val="tx1"/>
                        </a:solidFill>
                        <a:cs typeface="B Yekan" pitchFamily="2" charset="-78"/>
                      </a:endParaRPr>
                    </a:p>
                  </a:txBody>
                  <a:tcPr anchor="ctr"/>
                </a:tc>
                <a:tc>
                  <a:txBody>
                    <a:bodyPr/>
                    <a:lstStyle/>
                    <a:p>
                      <a:pPr algn="ctr" rtl="1"/>
                      <a:r>
                        <a:rPr lang="fa-IR" dirty="0" smtClean="0">
                          <a:solidFill>
                            <a:schemeClr val="tx1"/>
                          </a:solidFill>
                          <a:cs typeface="B Yekan" pitchFamily="2" charset="-78"/>
                        </a:rPr>
                        <a:t>10</a:t>
                      </a:r>
                      <a:endParaRPr lang="en-US" dirty="0">
                        <a:solidFill>
                          <a:schemeClr val="tx1"/>
                        </a:solidFill>
                        <a:cs typeface="B Yekan" pitchFamily="2" charset="-78"/>
                      </a:endParaRPr>
                    </a:p>
                  </a:txBody>
                  <a:tcPr anchor="ctr"/>
                </a:tc>
                <a:tc>
                  <a:txBody>
                    <a:bodyPr/>
                    <a:lstStyle/>
                    <a:p>
                      <a:pPr algn="ctr"/>
                      <a:r>
                        <a:rPr kumimoji="0" lang="fa-IR" kern="1200" dirty="0" smtClean="0">
                          <a:solidFill>
                            <a:schemeClr val="tx1"/>
                          </a:solidFill>
                          <a:latin typeface="+mn-lt"/>
                          <a:ea typeface="+mn-ea"/>
                          <a:cs typeface="B Yekan" pitchFamily="2" charset="-78"/>
                        </a:rPr>
                        <a:t>388</a:t>
                      </a:r>
                      <a:endParaRPr kumimoji="0" lang="en-US" kern="1200" dirty="0" smtClean="0">
                        <a:solidFill>
                          <a:schemeClr val="tx1"/>
                        </a:solidFill>
                        <a:latin typeface="+mn-lt"/>
                        <a:ea typeface="+mn-ea"/>
                        <a:cs typeface="B Yekan" pitchFamily="2" charset="-78"/>
                      </a:endParaRPr>
                    </a:p>
                  </a:txBody>
                  <a:tcPr anchor="ctr"/>
                </a:tc>
                <a:tc>
                  <a:txBody>
                    <a:bodyPr/>
                    <a:lstStyle/>
                    <a:p>
                      <a:pPr algn="r" rtl="1"/>
                      <a:r>
                        <a:rPr lang="fa-IR" dirty="0" smtClean="0">
                          <a:solidFill>
                            <a:schemeClr val="tx1"/>
                          </a:solidFill>
                          <a:cs typeface="B Yekan" pitchFamily="2" charset="-78"/>
                        </a:rPr>
                        <a:t>ايلام</a:t>
                      </a:r>
                      <a:endParaRPr lang="en-US" dirty="0">
                        <a:solidFill>
                          <a:schemeClr val="tx1"/>
                        </a:solidFill>
                        <a:cs typeface="B Yekan" pitchFamily="2" charset="-78"/>
                      </a:endParaRPr>
                    </a:p>
                  </a:txBody>
                  <a:tcPr anchor="ctr"/>
                </a:tc>
                <a:tc>
                  <a:txBody>
                    <a:bodyPr/>
                    <a:lstStyle/>
                    <a:p>
                      <a:pPr algn="ctr" rtl="1"/>
                      <a:r>
                        <a:rPr lang="fa-IR" dirty="0" smtClean="0">
                          <a:cs typeface="B Yekan" pitchFamily="2" charset="-78"/>
                        </a:rPr>
                        <a:t>7</a:t>
                      </a:r>
                      <a:endParaRPr lang="en-US" dirty="0">
                        <a:solidFill>
                          <a:schemeClr val="tx1"/>
                        </a:solidFill>
                        <a:cs typeface="B Yekan" pitchFamily="2" charset="-78"/>
                      </a:endParaRPr>
                    </a:p>
                  </a:txBody>
                  <a:tcPr anchor="ctr"/>
                </a:tc>
              </a:tr>
              <a:tr h="440987">
                <a:tc>
                  <a:txBody>
                    <a:bodyPr/>
                    <a:lstStyle/>
                    <a:p>
                      <a:pPr algn="ctr" rtl="1"/>
                      <a:r>
                        <a:rPr lang="fa-IR" dirty="0" smtClean="0">
                          <a:solidFill>
                            <a:schemeClr val="tx1"/>
                          </a:solidFill>
                          <a:cs typeface="B Yekan" pitchFamily="2" charset="-78"/>
                        </a:rPr>
                        <a:t>326</a:t>
                      </a:r>
                      <a:endParaRPr lang="en-US" dirty="0">
                        <a:solidFill>
                          <a:schemeClr val="tx1"/>
                        </a:solidFill>
                        <a:cs typeface="B Yekan" pitchFamily="2" charset="-78"/>
                      </a:endParaRPr>
                    </a:p>
                  </a:txBody>
                  <a:tcPr anchor="ctr"/>
                </a:tc>
                <a:tc>
                  <a:txBody>
                    <a:bodyPr/>
                    <a:lstStyle/>
                    <a:p>
                      <a:pPr algn="ctr" rtl="1"/>
                      <a:r>
                        <a:rPr lang="fa-IR" dirty="0" smtClean="0">
                          <a:solidFill>
                            <a:schemeClr val="tx1"/>
                          </a:solidFill>
                          <a:cs typeface="B Yekan" pitchFamily="2" charset="-78"/>
                        </a:rPr>
                        <a:t>147</a:t>
                      </a:r>
                      <a:endParaRPr lang="en-US" dirty="0">
                        <a:solidFill>
                          <a:schemeClr val="tx1"/>
                        </a:solidFill>
                        <a:cs typeface="B Yekan" pitchFamily="2" charset="-78"/>
                      </a:endParaRPr>
                    </a:p>
                  </a:txBody>
                  <a:tcPr anchor="ctr"/>
                </a:tc>
                <a:tc>
                  <a:txBody>
                    <a:bodyPr/>
                    <a:lstStyle/>
                    <a:p>
                      <a:pPr algn="ctr" rtl="1"/>
                      <a:r>
                        <a:rPr lang="fa-IR" dirty="0" smtClean="0">
                          <a:solidFill>
                            <a:schemeClr val="tx1"/>
                          </a:solidFill>
                          <a:cs typeface="B Yekan" pitchFamily="2" charset="-78"/>
                        </a:rPr>
                        <a:t>472</a:t>
                      </a:r>
                      <a:endParaRPr lang="en-US" dirty="0">
                        <a:solidFill>
                          <a:schemeClr val="tx1"/>
                        </a:solidFill>
                        <a:cs typeface="B Yekan" pitchFamily="2" charset="-78"/>
                      </a:endParaRPr>
                    </a:p>
                  </a:txBody>
                  <a:tcPr anchor="ctr"/>
                </a:tc>
                <a:tc>
                  <a:txBody>
                    <a:bodyPr/>
                    <a:lstStyle/>
                    <a:p>
                      <a:pPr algn="r" rtl="1"/>
                      <a:r>
                        <a:rPr lang="fa-IR" dirty="0" smtClean="0">
                          <a:solidFill>
                            <a:schemeClr val="tx1"/>
                          </a:solidFill>
                          <a:cs typeface="B Yekan" pitchFamily="2" charset="-78"/>
                        </a:rPr>
                        <a:t>يزد</a:t>
                      </a:r>
                      <a:endParaRPr lang="en-US" dirty="0">
                        <a:solidFill>
                          <a:schemeClr val="tx1"/>
                        </a:solidFill>
                        <a:cs typeface="B Yekan" pitchFamily="2" charset="-78"/>
                      </a:endParaRPr>
                    </a:p>
                  </a:txBody>
                  <a:tcPr anchor="ctr"/>
                </a:tc>
                <a:tc>
                  <a:txBody>
                    <a:bodyPr/>
                    <a:lstStyle/>
                    <a:p>
                      <a:pPr algn="ctr" rtl="1"/>
                      <a:r>
                        <a:rPr lang="fa-IR" dirty="0" smtClean="0">
                          <a:cs typeface="B Yekan" pitchFamily="2" charset="-78"/>
                        </a:rPr>
                        <a:t>8</a:t>
                      </a:r>
                      <a:endParaRPr lang="en-US" dirty="0">
                        <a:solidFill>
                          <a:schemeClr val="tx1"/>
                        </a:solidFill>
                        <a:cs typeface="B Yekan" pitchFamily="2" charset="-78"/>
                      </a:endParaRPr>
                    </a:p>
                  </a:txBody>
                  <a:tcPr anchor="ctr"/>
                </a:tc>
              </a:tr>
              <a:tr h="440987">
                <a:tc>
                  <a:txBody>
                    <a:bodyPr/>
                    <a:lstStyle/>
                    <a:p>
                      <a:pPr algn="ctr" rtl="1"/>
                      <a:r>
                        <a:rPr lang="fa-IR" dirty="0" smtClean="0">
                          <a:cs typeface="B Yekan" pitchFamily="2" charset="-78"/>
                        </a:rPr>
                        <a:t>296</a:t>
                      </a:r>
                      <a:endParaRPr lang="en-US" dirty="0">
                        <a:cs typeface="B Yekan" pitchFamily="2" charset="-78"/>
                      </a:endParaRPr>
                    </a:p>
                  </a:txBody>
                  <a:tcPr anchor="ctr"/>
                </a:tc>
                <a:tc>
                  <a:txBody>
                    <a:bodyPr/>
                    <a:lstStyle/>
                    <a:p>
                      <a:pPr algn="ctr" rtl="1"/>
                      <a:r>
                        <a:rPr lang="fa-IR" dirty="0" smtClean="0">
                          <a:cs typeface="B Yekan" pitchFamily="2" charset="-78"/>
                        </a:rPr>
                        <a:t>489</a:t>
                      </a:r>
                      <a:endParaRPr lang="en-US" dirty="0">
                        <a:cs typeface="B Yekan" pitchFamily="2" charset="-78"/>
                      </a:endParaRPr>
                    </a:p>
                  </a:txBody>
                  <a:tcPr anchor="ctr"/>
                </a:tc>
                <a:tc>
                  <a:txBody>
                    <a:bodyPr/>
                    <a:lstStyle/>
                    <a:p>
                      <a:pPr algn="ctr" rtl="1"/>
                      <a:r>
                        <a:rPr lang="fa-IR" dirty="0" smtClean="0">
                          <a:cs typeface="B Yekan" pitchFamily="2" charset="-78"/>
                        </a:rPr>
                        <a:t>785</a:t>
                      </a:r>
                      <a:endParaRPr lang="en-US" dirty="0">
                        <a:cs typeface="B Yekan"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Yekan" pitchFamily="2" charset="-78"/>
                        </a:rPr>
                        <a:t>كرمان</a:t>
                      </a:r>
                      <a:endParaRPr lang="en-US" dirty="0">
                        <a:cs typeface="B Yekan" pitchFamily="2" charset="-78"/>
                      </a:endParaRPr>
                    </a:p>
                  </a:txBody>
                  <a:tcPr anchor="ctr"/>
                </a:tc>
                <a:tc>
                  <a:txBody>
                    <a:bodyPr/>
                    <a:lstStyle/>
                    <a:p>
                      <a:pPr algn="ctr" rtl="1"/>
                      <a:r>
                        <a:rPr lang="fa-IR" dirty="0" smtClean="0">
                          <a:cs typeface="B Yekan" pitchFamily="2" charset="-78"/>
                        </a:rPr>
                        <a:t>9</a:t>
                      </a:r>
                      <a:endParaRPr lang="en-US" dirty="0">
                        <a:cs typeface="B Yekan" pitchFamily="2" charset="-78"/>
                      </a:endParaRPr>
                    </a:p>
                  </a:txBody>
                  <a:tcPr anchor="ctr"/>
                </a:tc>
              </a:tr>
              <a:tr h="440987">
                <a:tc>
                  <a:txBody>
                    <a:bodyPr/>
                    <a:lstStyle/>
                    <a:p>
                      <a:pPr algn="ctr" rtl="1"/>
                      <a:r>
                        <a:rPr lang="fa-IR" dirty="0" smtClean="0">
                          <a:cs typeface="B Yekan" pitchFamily="2" charset="-78"/>
                        </a:rPr>
                        <a:t>181</a:t>
                      </a:r>
                      <a:endParaRPr lang="en-US" dirty="0">
                        <a:cs typeface="B Yekan" pitchFamily="2" charset="-78"/>
                      </a:endParaRPr>
                    </a:p>
                  </a:txBody>
                  <a:tcPr anchor="ctr"/>
                </a:tc>
                <a:tc>
                  <a:txBody>
                    <a:bodyPr/>
                    <a:lstStyle/>
                    <a:p>
                      <a:pPr algn="ctr" rtl="1"/>
                      <a:r>
                        <a:rPr lang="fa-IR" dirty="0" smtClean="0">
                          <a:cs typeface="B Yekan" pitchFamily="2" charset="-78"/>
                        </a:rPr>
                        <a:t>20</a:t>
                      </a:r>
                      <a:endParaRPr lang="en-US" dirty="0">
                        <a:cs typeface="B Yekan" pitchFamily="2" charset="-78"/>
                      </a:endParaRPr>
                    </a:p>
                  </a:txBody>
                  <a:tcPr anchor="ctr"/>
                </a:tc>
                <a:tc>
                  <a:txBody>
                    <a:bodyPr/>
                    <a:lstStyle/>
                    <a:p>
                      <a:pPr algn="ctr" rtl="1"/>
                      <a:r>
                        <a:rPr lang="fa-IR" dirty="0" smtClean="0">
                          <a:cs typeface="B Yekan" pitchFamily="2" charset="-78"/>
                        </a:rPr>
                        <a:t>200</a:t>
                      </a:r>
                      <a:endParaRPr lang="en-US" dirty="0">
                        <a:cs typeface="B Yekan" pitchFamily="2" charset="-78"/>
                      </a:endParaRPr>
                    </a:p>
                  </a:txBody>
                  <a:tcPr anchor="ctr"/>
                </a:tc>
                <a:tc>
                  <a:txBody>
                    <a:bodyPr/>
                    <a:lstStyle/>
                    <a:p>
                      <a:pPr algn="r" rtl="1"/>
                      <a:r>
                        <a:rPr lang="fa-IR" dirty="0" smtClean="0">
                          <a:cs typeface="B Yekan" pitchFamily="2" charset="-78"/>
                        </a:rPr>
                        <a:t>گلستان</a:t>
                      </a:r>
                      <a:endParaRPr lang="en-US" dirty="0">
                        <a:cs typeface="B Yekan" pitchFamily="2" charset="-78"/>
                      </a:endParaRPr>
                    </a:p>
                  </a:txBody>
                  <a:tcPr anchor="ctr"/>
                </a:tc>
                <a:tc>
                  <a:txBody>
                    <a:bodyPr/>
                    <a:lstStyle/>
                    <a:p>
                      <a:pPr algn="ctr" rtl="1"/>
                      <a:r>
                        <a:rPr lang="fa-IR" dirty="0" smtClean="0">
                          <a:cs typeface="B Yekan" pitchFamily="2" charset="-78"/>
                        </a:rPr>
                        <a:t>10</a:t>
                      </a:r>
                      <a:endParaRPr lang="en-US" dirty="0">
                        <a:cs typeface="B Yekan" pitchFamily="2" charset="-78"/>
                      </a:endParaRPr>
                    </a:p>
                  </a:txBody>
                  <a:tcPr anchor="ctr"/>
                </a:tc>
              </a:tr>
            </a:tbl>
          </a:graphicData>
        </a:graphic>
      </p:graphicFrame>
      <p:sp>
        <p:nvSpPr>
          <p:cNvPr id="5" name="Slide Number Placeholder 4"/>
          <p:cNvSpPr>
            <a:spLocks noGrp="1"/>
          </p:cNvSpPr>
          <p:nvPr>
            <p:ph type="sldNum" sz="quarter" idx="12"/>
          </p:nvPr>
        </p:nvSpPr>
        <p:spPr/>
        <p:txBody>
          <a:bodyPr/>
          <a:lstStyle/>
          <a:p>
            <a:pPr>
              <a:defRPr/>
            </a:pPr>
            <a:fld id="{DEE4A57A-C3BA-4AD5-ACFD-74A18A231E1F}" type="slidenum">
              <a:rPr lang="en-US" smtClean="0"/>
              <a:pPr>
                <a:defRPr/>
              </a:pPr>
              <a:t>44</a:t>
            </a:fld>
            <a:endParaRPr lang="en-US" dirty="0"/>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rtl="1"/>
            <a:r>
              <a:rPr lang="fa-IR" sz="3600" dirty="0" smtClean="0">
                <a:cs typeface="B Jadid" pitchFamily="2" charset="-78"/>
              </a:rPr>
              <a:t>تراز ده ساله گروه گمركات استان</a:t>
            </a:r>
            <a:endParaRPr lang="fa-IR" sz="3600" dirty="0">
              <a:cs typeface="B Jadid" pitchFamily="2" charset="-78"/>
            </a:endParaRPr>
          </a:p>
        </p:txBody>
      </p:sp>
      <p:graphicFrame>
        <p:nvGraphicFramePr>
          <p:cNvPr id="6" name="Content Placeholder 5"/>
          <p:cNvGraphicFramePr>
            <a:graphicFrameLocks noGrp="1"/>
          </p:cNvGraphicFramePr>
          <p:nvPr>
            <p:ph idx="1"/>
          </p:nvPr>
        </p:nvGraphicFramePr>
        <p:xfrm>
          <a:off x="457199" y="1143001"/>
          <a:ext cx="8229600" cy="5484060"/>
        </p:xfrm>
        <a:graphic>
          <a:graphicData uri="http://schemas.openxmlformats.org/drawingml/2006/table">
            <a:tbl>
              <a:tblPr rtl="1" firstRow="1" bandRow="1">
                <a:tableStyleId>{85BE263C-DBD7-4A20-BB59-AAB30ACAA65A}</a:tableStyleId>
              </a:tblPr>
              <a:tblGrid>
                <a:gridCol w="2057400"/>
                <a:gridCol w="2057400"/>
                <a:gridCol w="2358638"/>
                <a:gridCol w="1756162"/>
              </a:tblGrid>
              <a:tr h="398585">
                <a:tc>
                  <a:txBody>
                    <a:bodyPr/>
                    <a:lstStyle/>
                    <a:p>
                      <a:pPr algn="ctr" rtl="1"/>
                      <a:r>
                        <a:rPr lang="fa-IR" sz="2000" dirty="0" smtClean="0">
                          <a:cs typeface="B Koodak" pitchFamily="2" charset="-78"/>
                        </a:rPr>
                        <a:t>سال</a:t>
                      </a:r>
                      <a:endParaRPr lang="fa-IR" sz="2000" b="1" dirty="0">
                        <a:cs typeface="B Koodak" pitchFamily="2" charset="-78"/>
                      </a:endParaRPr>
                    </a:p>
                  </a:txBody>
                  <a:tcPr anchor="ctr"/>
                </a:tc>
                <a:tc>
                  <a:txBody>
                    <a:bodyPr/>
                    <a:lstStyle/>
                    <a:p>
                      <a:pPr algn="ctr" rtl="1"/>
                      <a:r>
                        <a:rPr lang="fa-IR" sz="2000" dirty="0" smtClean="0">
                          <a:cs typeface="B Koodak" pitchFamily="2" charset="-78"/>
                        </a:rPr>
                        <a:t>صادرات</a:t>
                      </a:r>
                    </a:p>
                    <a:p>
                      <a:pPr algn="ctr" rtl="1"/>
                      <a:r>
                        <a:rPr lang="fa-IR" sz="2000" dirty="0" smtClean="0">
                          <a:cs typeface="B Koodak" pitchFamily="2" charset="-78"/>
                        </a:rPr>
                        <a:t>(ميليون دلار)</a:t>
                      </a:r>
                      <a:endParaRPr lang="fa-IR" sz="2000" b="1" dirty="0">
                        <a:cs typeface="B Koodak" pitchFamily="2" charset="-78"/>
                      </a:endParaRPr>
                    </a:p>
                  </a:txBody>
                  <a:tcPr anchor="ctr"/>
                </a:tc>
                <a:tc>
                  <a:txBody>
                    <a:bodyPr/>
                    <a:lstStyle/>
                    <a:p>
                      <a:pPr algn="ctr" rtl="1"/>
                      <a:r>
                        <a:rPr lang="fa-IR" sz="2000" dirty="0" smtClean="0">
                          <a:cs typeface="B Koodak" pitchFamily="2" charset="-78"/>
                        </a:rPr>
                        <a:t>واردات </a:t>
                      </a:r>
                    </a:p>
                    <a:p>
                      <a:pPr algn="ctr" rtl="1"/>
                      <a:r>
                        <a:rPr lang="fa-IR" sz="2000" dirty="0" smtClean="0">
                          <a:cs typeface="B Koodak" pitchFamily="2" charset="-78"/>
                        </a:rPr>
                        <a:t>(ميليون دلار)</a:t>
                      </a:r>
                      <a:endParaRPr lang="fa-IR" sz="2000" b="1" dirty="0">
                        <a:cs typeface="B Koodak" pitchFamily="2" charset="-78"/>
                      </a:endParaRPr>
                    </a:p>
                  </a:txBody>
                  <a:tcPr anchor="ctr"/>
                </a:tc>
                <a:tc>
                  <a:txBody>
                    <a:bodyPr/>
                    <a:lstStyle/>
                    <a:p>
                      <a:pPr algn="ctr" rtl="1"/>
                      <a:r>
                        <a:rPr lang="fa-IR" sz="2000" dirty="0" smtClean="0">
                          <a:cs typeface="B Koodak" pitchFamily="2" charset="-78"/>
                        </a:rPr>
                        <a:t>تراز</a:t>
                      </a:r>
                      <a:endParaRPr lang="fa-IR" sz="2000" b="1" dirty="0">
                        <a:cs typeface="B Koodak" pitchFamily="2" charset="-78"/>
                      </a:endParaRPr>
                    </a:p>
                  </a:txBody>
                  <a:tcPr anchor="ctr"/>
                </a:tc>
              </a:tr>
              <a:tr h="398585">
                <a:tc>
                  <a:txBody>
                    <a:bodyPr/>
                    <a:lstStyle/>
                    <a:p>
                      <a:pPr algn="ctr" rtl="1" fontAlgn="b"/>
                      <a:r>
                        <a:rPr lang="fa-IR" sz="1800" u="none" strike="noStrike" dirty="0">
                          <a:cs typeface="B Koodak" pitchFamily="2" charset="-78"/>
                        </a:rPr>
                        <a:t>1380</a:t>
                      </a:r>
                      <a:endParaRPr lang="fa-IR" sz="1800" b="1" i="0" u="none" strike="noStrike" dirty="0">
                        <a:latin typeface="B Traffic"/>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29</a:t>
                      </a: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121</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0" fontAlgn="b"/>
                      <a:r>
                        <a:rPr lang="fa-IR" sz="1800" b="1" i="0" u="none" strike="noStrike" kern="1200" dirty="0" smtClean="0">
                          <a:solidFill>
                            <a:schemeClr val="dk1"/>
                          </a:solidFill>
                          <a:latin typeface="B Traffic"/>
                          <a:ea typeface="+mn-ea"/>
                          <a:cs typeface="B Koodak" pitchFamily="2" charset="-78"/>
                        </a:rPr>
                        <a:t>92-</a:t>
                      </a:r>
                    </a:p>
                  </a:txBody>
                  <a:tcPr marL="9525" marR="9525" marT="9525" marB="0" anchor="b"/>
                </a:tc>
              </a:tr>
              <a:tr h="398585">
                <a:tc>
                  <a:txBody>
                    <a:bodyPr/>
                    <a:lstStyle/>
                    <a:p>
                      <a:pPr algn="ctr" rtl="1" fontAlgn="b"/>
                      <a:r>
                        <a:rPr lang="fa-IR" sz="1800" u="none" strike="noStrike" dirty="0">
                          <a:cs typeface="B Koodak" pitchFamily="2" charset="-78"/>
                        </a:rPr>
                        <a:t>1381</a:t>
                      </a:r>
                      <a:endParaRPr lang="fa-IR" sz="1800" b="1" i="0" u="none" strike="noStrike" dirty="0">
                        <a:latin typeface="B Traffic"/>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41</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170</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0" fontAlgn="b"/>
                      <a:r>
                        <a:rPr lang="fa-IR" sz="1800" b="1" i="0" u="none" strike="noStrike" kern="1200" dirty="0" smtClean="0">
                          <a:solidFill>
                            <a:schemeClr val="dk1"/>
                          </a:solidFill>
                          <a:latin typeface="B Traffic"/>
                          <a:ea typeface="+mn-ea"/>
                          <a:cs typeface="B Koodak" pitchFamily="2" charset="-78"/>
                        </a:rPr>
                        <a:t>128-</a:t>
                      </a:r>
                    </a:p>
                  </a:txBody>
                  <a:tcPr marL="9525" marR="9525" marT="9525" marB="0" anchor="b"/>
                </a:tc>
              </a:tr>
              <a:tr h="398585">
                <a:tc>
                  <a:txBody>
                    <a:bodyPr/>
                    <a:lstStyle/>
                    <a:p>
                      <a:pPr algn="ctr" rtl="1" fontAlgn="b"/>
                      <a:r>
                        <a:rPr lang="fa-IR" sz="1800" u="none" strike="noStrike" dirty="0">
                          <a:cs typeface="B Koodak" pitchFamily="2" charset="-78"/>
                        </a:rPr>
                        <a:t>1382</a:t>
                      </a:r>
                      <a:endParaRPr lang="fa-IR" sz="1800" b="1" i="0" u="none" strike="noStrike" dirty="0">
                        <a:latin typeface="B Traffic"/>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88</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116</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0" fontAlgn="b"/>
                      <a:r>
                        <a:rPr lang="fa-IR" sz="1800" b="1" i="0" u="none" strike="noStrike" kern="1200" dirty="0" smtClean="0">
                          <a:solidFill>
                            <a:schemeClr val="dk1"/>
                          </a:solidFill>
                          <a:latin typeface="B Traffic"/>
                          <a:ea typeface="+mn-ea"/>
                          <a:cs typeface="B Koodak" pitchFamily="2" charset="-78"/>
                        </a:rPr>
                        <a:t>29-</a:t>
                      </a:r>
                    </a:p>
                  </a:txBody>
                  <a:tcPr marL="9525" marR="9525" marT="9525" marB="0" anchor="b"/>
                </a:tc>
              </a:tr>
              <a:tr h="398585">
                <a:tc>
                  <a:txBody>
                    <a:bodyPr/>
                    <a:lstStyle/>
                    <a:p>
                      <a:pPr algn="ctr" rtl="1" fontAlgn="b"/>
                      <a:r>
                        <a:rPr lang="fa-IR" sz="1800" u="none" strike="noStrike" dirty="0">
                          <a:cs typeface="B Koodak" pitchFamily="2" charset="-78"/>
                        </a:rPr>
                        <a:t>1383</a:t>
                      </a:r>
                      <a:endParaRPr lang="fa-IR" sz="1800" b="1" i="0" u="none" strike="noStrike" dirty="0">
                        <a:latin typeface="B Traffic"/>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136</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279</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0" fontAlgn="b"/>
                      <a:r>
                        <a:rPr lang="fa-IR" sz="1800" b="1" i="0" u="none" strike="noStrike" kern="1200" dirty="0" smtClean="0">
                          <a:solidFill>
                            <a:schemeClr val="dk1"/>
                          </a:solidFill>
                          <a:latin typeface="B Traffic"/>
                          <a:ea typeface="+mn-ea"/>
                          <a:cs typeface="B Koodak" pitchFamily="2" charset="-78"/>
                        </a:rPr>
                        <a:t>142-</a:t>
                      </a:r>
                    </a:p>
                  </a:txBody>
                  <a:tcPr marL="9525" marR="9525" marT="9525" marB="0" anchor="b"/>
                </a:tc>
              </a:tr>
              <a:tr h="398585">
                <a:tc>
                  <a:txBody>
                    <a:bodyPr/>
                    <a:lstStyle/>
                    <a:p>
                      <a:pPr algn="ctr" rtl="1" fontAlgn="b"/>
                      <a:r>
                        <a:rPr lang="fa-IR" sz="1800" u="none" strike="noStrike" dirty="0">
                          <a:cs typeface="B Koodak" pitchFamily="2" charset="-78"/>
                        </a:rPr>
                        <a:t>1384</a:t>
                      </a:r>
                      <a:endParaRPr lang="fa-IR" sz="1800" b="1" i="0" u="none" strike="noStrike" dirty="0">
                        <a:latin typeface="B Traffic"/>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246</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280</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0" fontAlgn="b"/>
                      <a:r>
                        <a:rPr lang="fa-IR" sz="1800" b="1" i="0" u="none" strike="noStrike" kern="1200" dirty="0" smtClean="0">
                          <a:solidFill>
                            <a:schemeClr val="dk1"/>
                          </a:solidFill>
                          <a:latin typeface="B Traffic"/>
                          <a:ea typeface="+mn-ea"/>
                          <a:cs typeface="B Koodak" pitchFamily="2" charset="-78"/>
                        </a:rPr>
                        <a:t>34-</a:t>
                      </a:r>
                    </a:p>
                  </a:txBody>
                  <a:tcPr marL="9525" marR="9525" marT="9525" marB="0" anchor="b"/>
                </a:tc>
              </a:tr>
              <a:tr h="398585">
                <a:tc>
                  <a:txBody>
                    <a:bodyPr/>
                    <a:lstStyle/>
                    <a:p>
                      <a:pPr algn="ctr" rtl="1" fontAlgn="b"/>
                      <a:r>
                        <a:rPr lang="fa-IR" sz="1800" u="none" strike="noStrike" dirty="0">
                          <a:cs typeface="B Koodak" pitchFamily="2" charset="-78"/>
                        </a:rPr>
                        <a:t>1385</a:t>
                      </a:r>
                      <a:endParaRPr lang="fa-IR" sz="1800" b="1" i="0" u="none" strike="noStrike" dirty="0">
                        <a:latin typeface="B Traffic"/>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209</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256</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0" fontAlgn="b"/>
                      <a:r>
                        <a:rPr lang="fa-IR" sz="1800" b="1" i="0" u="none" strike="noStrike" kern="1200" dirty="0" smtClean="0">
                          <a:solidFill>
                            <a:schemeClr val="dk1"/>
                          </a:solidFill>
                          <a:latin typeface="B Traffic"/>
                          <a:ea typeface="+mn-ea"/>
                          <a:cs typeface="B Koodak" pitchFamily="2" charset="-78"/>
                        </a:rPr>
                        <a:t>47-</a:t>
                      </a:r>
                    </a:p>
                  </a:txBody>
                  <a:tcPr marL="9525" marR="9525" marT="9525" marB="0" anchor="b"/>
                </a:tc>
              </a:tr>
              <a:tr h="398585">
                <a:tc>
                  <a:txBody>
                    <a:bodyPr/>
                    <a:lstStyle/>
                    <a:p>
                      <a:pPr algn="ctr" rtl="1" fontAlgn="b"/>
                      <a:r>
                        <a:rPr lang="fa-IR" sz="1800" u="none" strike="noStrike" dirty="0">
                          <a:cs typeface="B Koodak" pitchFamily="2" charset="-78"/>
                        </a:rPr>
                        <a:t>1386</a:t>
                      </a:r>
                      <a:endParaRPr lang="fa-IR" sz="1800" b="1" i="0" u="none" strike="noStrike" dirty="0">
                        <a:latin typeface="B Traffic"/>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210</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302</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0" fontAlgn="b"/>
                      <a:r>
                        <a:rPr lang="fa-IR" sz="1800" b="1" i="0" u="none" strike="noStrike" kern="1200" dirty="0" smtClean="0">
                          <a:solidFill>
                            <a:schemeClr val="dk1"/>
                          </a:solidFill>
                          <a:latin typeface="B Traffic"/>
                          <a:ea typeface="+mn-ea"/>
                          <a:cs typeface="B Koodak" pitchFamily="2" charset="-78"/>
                        </a:rPr>
                        <a:t>93-</a:t>
                      </a:r>
                    </a:p>
                  </a:txBody>
                  <a:tcPr marL="9525" marR="9525" marT="9525" marB="0" anchor="b"/>
                </a:tc>
              </a:tr>
              <a:tr h="398585">
                <a:tc>
                  <a:txBody>
                    <a:bodyPr/>
                    <a:lstStyle/>
                    <a:p>
                      <a:pPr algn="ctr" rtl="1" fontAlgn="b"/>
                      <a:r>
                        <a:rPr lang="fa-IR" sz="1800" u="none" strike="noStrike" dirty="0">
                          <a:cs typeface="B Koodak" pitchFamily="2" charset="-78"/>
                        </a:rPr>
                        <a:t>1387</a:t>
                      </a:r>
                      <a:endParaRPr lang="fa-IR" sz="1800" b="1" i="0" u="none" strike="noStrike" dirty="0">
                        <a:latin typeface="B Traffic"/>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356</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438</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0" fontAlgn="b"/>
                      <a:r>
                        <a:rPr lang="fa-IR" sz="1800" b="1" i="0" u="none" strike="noStrike" kern="1200" dirty="0" smtClean="0">
                          <a:solidFill>
                            <a:schemeClr val="dk1"/>
                          </a:solidFill>
                          <a:latin typeface="B Traffic"/>
                          <a:ea typeface="+mn-ea"/>
                          <a:cs typeface="B Koodak" pitchFamily="2" charset="-78"/>
                        </a:rPr>
                        <a:t>82-</a:t>
                      </a:r>
                    </a:p>
                  </a:txBody>
                  <a:tcPr marL="9525" marR="9525" marT="9525" marB="0" anchor="b"/>
                </a:tc>
              </a:tr>
              <a:tr h="398585">
                <a:tc>
                  <a:txBody>
                    <a:bodyPr/>
                    <a:lstStyle/>
                    <a:p>
                      <a:pPr algn="ctr" rtl="1" fontAlgn="b"/>
                      <a:r>
                        <a:rPr lang="fa-IR" sz="1800" u="none" strike="noStrike" dirty="0">
                          <a:cs typeface="B Koodak" pitchFamily="2" charset="-78"/>
                        </a:rPr>
                        <a:t>1388</a:t>
                      </a:r>
                      <a:endParaRPr lang="fa-IR" sz="1800" b="1" i="0" u="none" strike="noStrike" dirty="0">
                        <a:latin typeface="B Traffic"/>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733</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378</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0" fontAlgn="b"/>
                      <a:r>
                        <a:rPr lang="fa-IR" sz="1800" b="1" i="0" u="none" strike="noStrike" kern="1200" dirty="0" smtClean="0">
                          <a:solidFill>
                            <a:schemeClr val="dk1"/>
                          </a:solidFill>
                          <a:latin typeface="B Traffic"/>
                          <a:ea typeface="+mn-ea"/>
                          <a:cs typeface="B Koodak" pitchFamily="2" charset="-78"/>
                        </a:rPr>
                        <a:t>354</a:t>
                      </a:r>
                    </a:p>
                  </a:txBody>
                  <a:tcPr marL="9525" marR="9525" marT="9525" marB="0" anchor="b"/>
                </a:tc>
              </a:tr>
              <a:tr h="398585">
                <a:tc>
                  <a:txBody>
                    <a:bodyPr/>
                    <a:lstStyle/>
                    <a:p>
                      <a:pPr algn="ctr" rtl="1" fontAlgn="b"/>
                      <a:r>
                        <a:rPr lang="fa-IR" sz="1800" u="none" strike="noStrike" dirty="0">
                          <a:cs typeface="B Koodak" pitchFamily="2" charset="-78"/>
                        </a:rPr>
                        <a:t>1389</a:t>
                      </a:r>
                      <a:endParaRPr lang="fa-IR" sz="1800" b="1" i="0" u="none" strike="noStrike" dirty="0">
                        <a:latin typeface="B Traffic"/>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871</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413</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0" fontAlgn="b"/>
                      <a:r>
                        <a:rPr lang="fa-IR" sz="1800" b="1" i="0" u="none" strike="noStrike" kern="1200" dirty="0" smtClean="0">
                          <a:solidFill>
                            <a:schemeClr val="dk1"/>
                          </a:solidFill>
                          <a:latin typeface="B Traffic"/>
                          <a:ea typeface="+mn-ea"/>
                          <a:cs typeface="B Koodak" pitchFamily="2" charset="-78"/>
                        </a:rPr>
                        <a:t>458</a:t>
                      </a:r>
                    </a:p>
                  </a:txBody>
                  <a:tcPr marL="9525" marR="9525" marT="9525" marB="0" anchor="b"/>
                </a:tc>
              </a:tr>
              <a:tr h="398585">
                <a:tc>
                  <a:txBody>
                    <a:bodyPr/>
                    <a:lstStyle/>
                    <a:p>
                      <a:pPr algn="ctr" rtl="1" fontAlgn="b"/>
                      <a:r>
                        <a:rPr lang="fa-IR" sz="1800" u="none" strike="noStrike" dirty="0">
                          <a:cs typeface="B Koodak" pitchFamily="2" charset="-78"/>
                        </a:rPr>
                        <a:t>1390</a:t>
                      </a:r>
                      <a:endParaRPr lang="fa-IR" sz="1800" b="1" i="0" u="none" strike="noStrike" dirty="0">
                        <a:latin typeface="B Traffic"/>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1559</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1043</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0" fontAlgn="b"/>
                      <a:r>
                        <a:rPr lang="fa-IR" sz="1800" b="1" i="0" u="none" strike="noStrike" kern="1200" dirty="0" smtClean="0">
                          <a:solidFill>
                            <a:schemeClr val="dk1"/>
                          </a:solidFill>
                          <a:latin typeface="B Traffic"/>
                          <a:ea typeface="+mn-ea"/>
                          <a:cs typeface="B Koodak" pitchFamily="2" charset="-78"/>
                        </a:rPr>
                        <a:t>516</a:t>
                      </a:r>
                    </a:p>
                  </a:txBody>
                  <a:tcPr marL="9525" marR="9525" marT="9525" marB="0" anchor="b"/>
                </a:tc>
              </a:tr>
              <a:tr h="398585">
                <a:tc>
                  <a:txBody>
                    <a:bodyPr/>
                    <a:lstStyle/>
                    <a:p>
                      <a:pPr algn="ctr" rtl="1" fontAlgn="b"/>
                      <a:r>
                        <a:rPr lang="fa-IR" sz="1800" u="none" strike="noStrike" dirty="0" smtClean="0">
                          <a:cs typeface="B Koodak" pitchFamily="2" charset="-78"/>
                        </a:rPr>
                        <a:t>1391</a:t>
                      </a:r>
                      <a:endParaRPr lang="fa-IR" sz="1800" b="1" i="0" u="none" strike="noStrike" dirty="0">
                        <a:latin typeface="B Traffic"/>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1651</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1" fontAlgn="b"/>
                      <a:r>
                        <a:rPr lang="fa-IR" sz="1800" b="1" i="0" u="none" strike="noStrike" kern="1200" dirty="0" smtClean="0">
                          <a:solidFill>
                            <a:schemeClr val="dk1"/>
                          </a:solidFill>
                          <a:latin typeface="B Traffic"/>
                          <a:ea typeface="+mn-ea"/>
                          <a:cs typeface="B Koodak" pitchFamily="2" charset="-78"/>
                        </a:rPr>
                        <a:t>269</a:t>
                      </a:r>
                      <a:endParaRPr lang="fa-IR" sz="1800" b="1" i="0" u="none" strike="noStrike" kern="1200" dirty="0">
                        <a:solidFill>
                          <a:schemeClr val="dk1"/>
                        </a:solidFill>
                        <a:latin typeface="B Traffic"/>
                        <a:ea typeface="+mn-ea"/>
                        <a:cs typeface="B Koodak" pitchFamily="2" charset="-78"/>
                      </a:endParaRPr>
                    </a:p>
                  </a:txBody>
                  <a:tcPr marL="0" marR="0" marT="0" marB="0" anchor="ctr"/>
                </a:tc>
                <a:tc>
                  <a:txBody>
                    <a:bodyPr/>
                    <a:lstStyle/>
                    <a:p>
                      <a:pPr algn="ctr" rtl="0" fontAlgn="b"/>
                      <a:r>
                        <a:rPr lang="fa-IR" sz="1800" b="1" i="0" u="none" strike="noStrike" kern="1200" dirty="0" smtClean="0">
                          <a:solidFill>
                            <a:schemeClr val="dk1"/>
                          </a:solidFill>
                          <a:latin typeface="B Traffic"/>
                          <a:ea typeface="+mn-ea"/>
                          <a:cs typeface="B Koodak" pitchFamily="2" charset="-78"/>
                        </a:rPr>
                        <a:t>1382</a:t>
                      </a:r>
                    </a:p>
                  </a:txBody>
                  <a:tcPr marL="9525" marR="9525" marT="9525" marB="0" anchor="b"/>
                </a:tc>
              </a:tr>
            </a:tbl>
          </a:graphicData>
        </a:graphic>
      </p:graphicFrame>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45</a:t>
            </a:fld>
            <a:endParaRPr lang="en-US"/>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8229600" cy="639762"/>
          </a:xfrm>
        </p:spPr>
        <p:txBody>
          <a:bodyPr/>
          <a:lstStyle/>
          <a:p>
            <a:pPr rtl="1" eaLnBrk="1" hangingPunct="1"/>
            <a:r>
              <a:rPr lang="fa-IR" sz="2800" dirty="0" smtClean="0">
                <a:cs typeface="B Jadid" pitchFamily="2" charset="-78"/>
              </a:rPr>
              <a:t>روند صادرات واردات گروه گمركات استان</a:t>
            </a:r>
            <a:endParaRPr lang="en-US" sz="2800" dirty="0" smtClean="0">
              <a:cs typeface="B Jadid" pitchFamily="2" charset="-78"/>
            </a:endParaRPr>
          </a:p>
        </p:txBody>
      </p:sp>
      <p:sp>
        <p:nvSpPr>
          <p:cNvPr id="5" name="Slide Number Placeholder 5"/>
          <p:cNvSpPr>
            <a:spLocks noGrp="1"/>
          </p:cNvSpPr>
          <p:nvPr>
            <p:ph type="sldNum" sz="quarter" idx="12"/>
          </p:nvPr>
        </p:nvSpPr>
        <p:spPr/>
        <p:txBody>
          <a:bodyPr/>
          <a:lstStyle/>
          <a:p>
            <a:pPr>
              <a:defRPr/>
            </a:pPr>
            <a:fld id="{D9B9AEF0-4C81-4CF9-B4DF-064F35210342}" type="slidenum">
              <a:rPr lang="ar-SA"/>
              <a:pPr>
                <a:defRPr/>
              </a:pPr>
              <a:t>46</a:t>
            </a:fld>
            <a:endParaRPr lang="en-US"/>
          </a:p>
        </p:txBody>
      </p:sp>
      <p:sp>
        <p:nvSpPr>
          <p:cNvPr id="6" name="Footer Placeholder 5"/>
          <p:cNvSpPr>
            <a:spLocks noGrp="1"/>
          </p:cNvSpPr>
          <p:nvPr>
            <p:ph type="ftr" sz="quarter" idx="11"/>
          </p:nvPr>
        </p:nvSpPr>
        <p:spPr/>
        <p:txBody>
          <a:bodyPr/>
          <a:lstStyle/>
          <a:p>
            <a:pPr>
              <a:defRPr/>
            </a:pPr>
            <a:r>
              <a:rPr lang="en-US" smtClean="0"/>
              <a:t>اداره كل گمرك اصفهان</a:t>
            </a:r>
            <a:endParaRPr lang="en-US"/>
          </a:p>
        </p:txBody>
      </p:sp>
      <p:graphicFrame>
        <p:nvGraphicFramePr>
          <p:cNvPr id="41987" name="Chart Placeholder 6"/>
          <p:cNvGraphicFramePr>
            <a:graphicFrameLocks noGrp="1"/>
          </p:cNvGraphicFramePr>
          <p:nvPr/>
        </p:nvGraphicFramePr>
        <p:xfrm>
          <a:off x="304800" y="990601"/>
          <a:ext cx="8375650" cy="5486400"/>
        </p:xfrm>
        <a:graphic>
          <a:graphicData uri="http://schemas.openxmlformats.org/presentationml/2006/ole">
            <mc:AlternateContent xmlns:mc="http://schemas.openxmlformats.org/markup-compatibility/2006">
              <mc:Choice xmlns:v="urn:schemas-microsoft-com:vml" Requires="v">
                <p:oleObj spid="_x0000_s344067" name="Worksheet" r:id="rId5" imgW="8363102" imgH="3838651" progId="Excel.Sheet.8">
                  <p:embed/>
                </p:oleObj>
              </mc:Choice>
              <mc:Fallback>
                <p:oleObj name="Worksheet" r:id="rId5" imgW="8363102" imgH="3838651" progId="Excel.Sheet.8">
                  <p:embed/>
                  <p:pic>
                    <p:nvPicPr>
                      <p:cNvPr id="0" name="Picture 2"/>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990601"/>
                        <a:ext cx="8375650" cy="548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868362"/>
          </a:xfrm>
        </p:spPr>
        <p:txBody>
          <a:bodyPr/>
          <a:lstStyle/>
          <a:p>
            <a:pPr eaLnBrk="1" hangingPunct="1"/>
            <a:r>
              <a:rPr lang="fa-IR" sz="3600" dirty="0" smtClean="0">
                <a:cs typeface="B Jadid" pitchFamily="2" charset="-78"/>
              </a:rPr>
              <a:t>كالاهاي عمده صادرات گمركات استان</a:t>
            </a:r>
            <a:endParaRPr lang="en-US" sz="3600" dirty="0" smtClean="0">
              <a:cs typeface="B Jadid" pitchFamily="2" charset="-78"/>
            </a:endParaRPr>
          </a:p>
        </p:txBody>
      </p:sp>
      <p:graphicFrame>
        <p:nvGraphicFramePr>
          <p:cNvPr id="38915" name="Object 2"/>
          <p:cNvGraphicFramePr>
            <a:graphicFrameLocks noGrp="1" noChangeAspect="1"/>
          </p:cNvGraphicFramePr>
          <p:nvPr>
            <p:ph type="chart" idx="1"/>
          </p:nvPr>
        </p:nvGraphicFramePr>
        <p:xfrm>
          <a:off x="452438" y="1204913"/>
          <a:ext cx="8239125" cy="4870450"/>
        </p:xfrm>
        <a:graphic>
          <a:graphicData uri="http://schemas.openxmlformats.org/presentationml/2006/ole">
            <mc:AlternateContent xmlns:mc="http://schemas.openxmlformats.org/markup-compatibility/2006">
              <mc:Choice xmlns:v="urn:schemas-microsoft-com:vml" Requires="v">
                <p:oleObj spid="_x0000_s192515" name="Worksheet" r:id="rId5" imgW="7315200" imgH="4324502" progId="Excel.Sheet.8">
                  <p:embed/>
                </p:oleObj>
              </mc:Choice>
              <mc:Fallback>
                <p:oleObj name="Worksheet" r:id="rId5" imgW="7315200" imgH="4324502" progId="Excel.Shee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8" y="1204913"/>
                        <a:ext cx="8239125" cy="487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2"/>
          </p:nvPr>
        </p:nvSpPr>
        <p:spPr/>
        <p:txBody>
          <a:bodyPr/>
          <a:lstStyle/>
          <a:p>
            <a:pPr>
              <a:defRPr/>
            </a:pPr>
            <a:fld id="{6AC43281-10C4-4B90-9BC4-9D967871145D}" type="slidenum">
              <a:rPr lang="ar-SA"/>
              <a:pPr>
                <a:defRPr/>
              </a:pPr>
              <a:t>47</a:t>
            </a:fld>
            <a:endParaRPr lang="en-US"/>
          </a:p>
        </p:txBody>
      </p:sp>
      <p:sp>
        <p:nvSpPr>
          <p:cNvPr id="7" name="Footer Placeholder 6"/>
          <p:cNvSpPr>
            <a:spLocks noGrp="1"/>
          </p:cNvSpPr>
          <p:nvPr>
            <p:ph type="ftr" sz="quarter" idx="11"/>
          </p:nvPr>
        </p:nvSpPr>
        <p:spPr/>
        <p:txBody>
          <a:bodyPr/>
          <a:lstStyle/>
          <a:p>
            <a:pPr>
              <a:defRPr/>
            </a:pPr>
            <a:r>
              <a:rPr lang="en-US" smtClean="0"/>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868362"/>
          </a:xfrm>
        </p:spPr>
        <p:txBody>
          <a:bodyPr/>
          <a:lstStyle/>
          <a:p>
            <a:pPr eaLnBrk="1" hangingPunct="1"/>
            <a:r>
              <a:rPr lang="fa-IR" sz="3600" dirty="0" smtClean="0">
                <a:cs typeface="B Jadid" pitchFamily="2" charset="-78"/>
              </a:rPr>
              <a:t>كشورهاي عمده هدف صادرات گمركات استان</a:t>
            </a:r>
            <a:endParaRPr lang="en-US" sz="3600" dirty="0" smtClean="0">
              <a:cs typeface="B Jadid" pitchFamily="2" charset="-78"/>
            </a:endParaRPr>
          </a:p>
        </p:txBody>
      </p:sp>
      <p:graphicFrame>
        <p:nvGraphicFramePr>
          <p:cNvPr id="39939" name="Object 2"/>
          <p:cNvGraphicFramePr>
            <a:graphicFrameLocks noGrp="1" noChangeAspect="1"/>
          </p:cNvGraphicFramePr>
          <p:nvPr>
            <p:ph type="chart" idx="1"/>
          </p:nvPr>
        </p:nvGraphicFramePr>
        <p:xfrm>
          <a:off x="563563" y="1733550"/>
          <a:ext cx="7939087" cy="4430713"/>
        </p:xfrm>
        <a:graphic>
          <a:graphicData uri="http://schemas.openxmlformats.org/presentationml/2006/ole">
            <mc:AlternateContent xmlns:mc="http://schemas.openxmlformats.org/markup-compatibility/2006">
              <mc:Choice xmlns:v="urn:schemas-microsoft-com:vml" Requires="v">
                <p:oleObj spid="_x0000_s193539" name="Worksheet" r:id="rId5" imgW="7286549" imgH="4067251" progId="Excel.Sheet.8">
                  <p:embed/>
                </p:oleObj>
              </mc:Choice>
              <mc:Fallback>
                <p:oleObj name="Worksheet" r:id="rId5" imgW="7286549" imgH="4067251" progId="Excel.Shee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563" y="1733550"/>
                        <a:ext cx="7939087" cy="4430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2"/>
          </p:nvPr>
        </p:nvSpPr>
        <p:spPr/>
        <p:txBody>
          <a:bodyPr/>
          <a:lstStyle/>
          <a:p>
            <a:pPr>
              <a:defRPr/>
            </a:pPr>
            <a:fld id="{8FAFE1A5-4EDB-40C7-AE30-8E756760E5DF}" type="slidenum">
              <a:rPr lang="ar-SA"/>
              <a:pPr>
                <a:defRPr/>
              </a:pPr>
              <a:t>48</a:t>
            </a:fld>
            <a:endParaRPr lang="en-US"/>
          </a:p>
        </p:txBody>
      </p:sp>
      <p:sp>
        <p:nvSpPr>
          <p:cNvPr id="7" name="Footer Placeholder 6"/>
          <p:cNvSpPr>
            <a:spLocks noGrp="1"/>
          </p:cNvSpPr>
          <p:nvPr>
            <p:ph type="ftr" sz="quarter" idx="11"/>
          </p:nvPr>
        </p:nvSpPr>
        <p:spPr/>
        <p:txBody>
          <a:bodyPr/>
          <a:lstStyle/>
          <a:p>
            <a:pPr>
              <a:defRPr/>
            </a:pPr>
            <a:r>
              <a:rPr lang="en-US" smtClean="0"/>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868362"/>
          </a:xfrm>
        </p:spPr>
        <p:txBody>
          <a:bodyPr/>
          <a:lstStyle/>
          <a:p>
            <a:pPr eaLnBrk="1" hangingPunct="1"/>
            <a:r>
              <a:rPr lang="fa-IR" sz="3600" dirty="0" smtClean="0">
                <a:cs typeface="B Jadid" pitchFamily="2" charset="-78"/>
              </a:rPr>
              <a:t>فصل هاي عمده واردات گمركات استان</a:t>
            </a:r>
            <a:endParaRPr lang="en-US" sz="3600" dirty="0" smtClean="0">
              <a:cs typeface="B Jadid" pitchFamily="2" charset="-78"/>
            </a:endParaRPr>
          </a:p>
        </p:txBody>
      </p:sp>
      <p:graphicFrame>
        <p:nvGraphicFramePr>
          <p:cNvPr id="38915" name="Object 2"/>
          <p:cNvGraphicFramePr>
            <a:graphicFrameLocks noGrp="1" noChangeAspect="1"/>
          </p:cNvGraphicFramePr>
          <p:nvPr>
            <p:ph type="chart" idx="1"/>
          </p:nvPr>
        </p:nvGraphicFramePr>
        <p:xfrm>
          <a:off x="446088" y="1200150"/>
          <a:ext cx="8251825" cy="4878388"/>
        </p:xfrm>
        <a:graphic>
          <a:graphicData uri="http://schemas.openxmlformats.org/presentationml/2006/ole">
            <mc:AlternateContent xmlns:mc="http://schemas.openxmlformats.org/markup-compatibility/2006">
              <mc:Choice xmlns:v="urn:schemas-microsoft-com:vml" Requires="v">
                <p:oleObj spid="_x0000_s187395" name="Worksheet" r:id="rId5" imgW="7315200" imgH="4324502" progId="Excel.Sheet.8">
                  <p:embed/>
                </p:oleObj>
              </mc:Choice>
              <mc:Fallback>
                <p:oleObj name="Worksheet" r:id="rId5" imgW="7315200" imgH="4324502" progId="Excel.Shee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088" y="1200150"/>
                        <a:ext cx="8251825" cy="4878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2"/>
          </p:nvPr>
        </p:nvSpPr>
        <p:spPr/>
        <p:txBody>
          <a:bodyPr/>
          <a:lstStyle/>
          <a:p>
            <a:pPr>
              <a:defRPr/>
            </a:pPr>
            <a:fld id="{6AC43281-10C4-4B90-9BC4-9D967871145D}" type="slidenum">
              <a:rPr lang="ar-SA"/>
              <a:pPr>
                <a:defRPr/>
              </a:pPr>
              <a:t>49</a:t>
            </a:fld>
            <a:endParaRPr lang="en-US"/>
          </a:p>
        </p:txBody>
      </p:sp>
      <p:sp>
        <p:nvSpPr>
          <p:cNvPr id="7" name="Footer Placeholder 6"/>
          <p:cNvSpPr>
            <a:spLocks noGrp="1"/>
          </p:cNvSpPr>
          <p:nvPr>
            <p:ph type="ftr" sz="quarter" idx="11"/>
          </p:nvPr>
        </p:nvSpPr>
        <p:spPr/>
        <p:txBody>
          <a:bodyPr/>
          <a:lstStyle/>
          <a:p>
            <a:pPr>
              <a:defRPr/>
            </a:pPr>
            <a:r>
              <a:rPr lang="en-US" smtClean="0"/>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fa-IR" b="1" dirty="0" smtClean="0">
                <a:cs typeface="B Jadid" pitchFamily="2" charset="-78"/>
              </a:rPr>
              <a:t>نقش و وظايف گمرك</a:t>
            </a:r>
            <a:endParaRPr lang="fa-IR" dirty="0">
              <a:cs typeface="B Jadid" pitchFamily="2" charset="-78"/>
            </a:endParaRPr>
          </a:p>
        </p:txBody>
      </p:sp>
      <p:sp>
        <p:nvSpPr>
          <p:cNvPr id="3" name="Content Placeholder 2"/>
          <p:cNvSpPr>
            <a:spLocks noGrp="1"/>
          </p:cNvSpPr>
          <p:nvPr>
            <p:ph idx="1"/>
          </p:nvPr>
        </p:nvSpPr>
        <p:spPr>
          <a:xfrm>
            <a:off x="457200" y="1066800"/>
            <a:ext cx="8229600" cy="5257800"/>
          </a:xfrm>
        </p:spPr>
        <p:txBody>
          <a:bodyPr/>
          <a:lstStyle/>
          <a:p>
            <a:pPr algn="r" rtl="1"/>
            <a:r>
              <a:rPr lang="fa-IR" sz="1400" dirty="0" smtClean="0">
                <a:cs typeface="B Yekan" pitchFamily="2" charset="-78"/>
              </a:rPr>
              <a:t>1- اعمال سياستهاي دولت در زمينه صادرات و واردات مسافري و تحويل كالاها و نگهداري و حفاظت آنها در انبارها و اماكن گمركي و نظارت بر تحويل و تحول كالاهاي مزبور تا انجام تشريفات قانوني و ترخيص آن توسط صاحب كالا يا نماينده </a:t>
            </a:r>
            <a:r>
              <a:rPr lang="fa-IR" sz="1400" smtClean="0">
                <a:cs typeface="B Yekan" pitchFamily="2" charset="-78"/>
              </a:rPr>
              <a:t>قانوني وي.‏</a:t>
            </a:r>
            <a:r>
              <a:rPr lang="fa-IR" sz="1400" dirty="0" smtClean="0">
                <a:cs typeface="B Yekan" pitchFamily="2" charset="-78"/>
              </a:rPr>
              <a:t/>
            </a:r>
            <a:br>
              <a:rPr lang="fa-IR" sz="1400" dirty="0" smtClean="0">
                <a:cs typeface="B Yekan" pitchFamily="2" charset="-78"/>
              </a:rPr>
            </a:br>
            <a:r>
              <a:rPr lang="fa-IR" sz="1400" dirty="0" smtClean="0">
                <a:cs typeface="B Yekan" pitchFamily="2" charset="-78"/>
              </a:rPr>
              <a:t>‏2- اجراي قانون مقررات صادرات و واردات، آئين نامه‌ها و بخشنامه هاي آن و تشخيص و اخذ حقوق گمركي و سود بازرگاني و عوارض و واريز آن  به حساب </a:t>
            </a:r>
            <a:r>
              <a:rPr lang="fa-IR" sz="1400" smtClean="0">
                <a:cs typeface="B Yekan" pitchFamily="2" charset="-78"/>
              </a:rPr>
              <a:t>سازمانهاي ذيربط.‏</a:t>
            </a:r>
            <a:r>
              <a:rPr lang="fa-IR" sz="1400" dirty="0" smtClean="0">
                <a:cs typeface="B Yekan" pitchFamily="2" charset="-78"/>
              </a:rPr>
              <a:t/>
            </a:r>
            <a:br>
              <a:rPr lang="fa-IR" sz="1400" dirty="0" smtClean="0">
                <a:cs typeface="B Yekan" pitchFamily="2" charset="-78"/>
              </a:rPr>
            </a:br>
            <a:r>
              <a:rPr lang="fa-IR" sz="1400" dirty="0" smtClean="0">
                <a:cs typeface="B Yekan" pitchFamily="2" charset="-78"/>
              </a:rPr>
              <a:t>‏3- تعيين ارزش و تعرفه كالاهاي وارداتي و صادراتي </a:t>
            </a:r>
            <a:br>
              <a:rPr lang="fa-IR" sz="1400" dirty="0" smtClean="0">
                <a:cs typeface="B Yekan" pitchFamily="2" charset="-78"/>
              </a:rPr>
            </a:br>
            <a:r>
              <a:rPr lang="fa-IR" sz="1400" dirty="0" smtClean="0">
                <a:cs typeface="B Yekan" pitchFamily="2" charset="-78"/>
              </a:rPr>
              <a:t>‏4- كنترل و نظارت برامر ترانزيت كالا از قلمرو كشور </a:t>
            </a:r>
            <a:br>
              <a:rPr lang="fa-IR" sz="1400" dirty="0" smtClean="0">
                <a:cs typeface="B Yekan" pitchFamily="2" charset="-78"/>
              </a:rPr>
            </a:br>
            <a:r>
              <a:rPr lang="fa-IR" sz="1400" dirty="0" smtClean="0">
                <a:cs typeface="B Yekan" pitchFamily="2" charset="-78"/>
              </a:rPr>
              <a:t>‏5- مبارزه با قاچاق كالا و تخلفات گمركي از طريق اعمال مقررات مربوطه</a:t>
            </a:r>
            <a:br>
              <a:rPr lang="fa-IR" sz="1400" dirty="0" smtClean="0">
                <a:cs typeface="B Yekan" pitchFamily="2" charset="-78"/>
              </a:rPr>
            </a:br>
            <a:r>
              <a:rPr lang="fa-IR" sz="1400" dirty="0" smtClean="0">
                <a:cs typeface="B Yekan" pitchFamily="2" charset="-78"/>
              </a:rPr>
              <a:t>‏6- جمع‌آوري و پردازش و انتشار آمار بازرگاني خارجي (‌واردات، صادرات)‏</a:t>
            </a:r>
            <a:br>
              <a:rPr lang="fa-IR" sz="1400" dirty="0" smtClean="0">
                <a:cs typeface="B Yekan" pitchFamily="2" charset="-78"/>
              </a:rPr>
            </a:br>
            <a:r>
              <a:rPr lang="fa-IR" sz="1400" dirty="0" smtClean="0">
                <a:cs typeface="B Yekan" pitchFamily="2" charset="-78"/>
              </a:rPr>
              <a:t>‏7- رسيدگي و حل اختلافات ناشي از اجراي قانون و مقررات گمركي فيمابين گمرك و </a:t>
            </a:r>
            <a:r>
              <a:rPr lang="fa-IR" sz="1400" smtClean="0">
                <a:cs typeface="B Yekan" pitchFamily="2" charset="-78"/>
              </a:rPr>
              <a:t>صاحب كالا.‏</a:t>
            </a:r>
            <a:r>
              <a:rPr lang="fa-IR" sz="1400" dirty="0" smtClean="0">
                <a:cs typeface="B Yekan" pitchFamily="2" charset="-78"/>
              </a:rPr>
              <a:t/>
            </a:r>
            <a:br>
              <a:rPr lang="fa-IR" sz="1400" dirty="0" smtClean="0">
                <a:cs typeface="B Yekan" pitchFamily="2" charset="-78"/>
              </a:rPr>
            </a:br>
            <a:r>
              <a:rPr lang="fa-IR" sz="1400" dirty="0" smtClean="0">
                <a:cs typeface="B Yekan" pitchFamily="2" charset="-78"/>
              </a:rPr>
              <a:t>‏8- بازبيني اظهار نامه هاي وارداتي و صادراتي و اسناد ترخيص كالا مطابقت آنها با قوانين و مقررات جاري كشور به منظور احراز صحت شرايط ترخيص و وصول كسر دريافتي يا استرداد اضافه </a:t>
            </a:r>
            <a:r>
              <a:rPr lang="fa-IR" sz="1400" smtClean="0">
                <a:cs typeface="B Yekan" pitchFamily="2" charset="-78"/>
              </a:rPr>
              <a:t>پرداختي‌هاي احتمالي.‏</a:t>
            </a:r>
            <a:r>
              <a:rPr lang="fa-IR" sz="1400" dirty="0" smtClean="0">
                <a:cs typeface="B Yekan" pitchFamily="2" charset="-78"/>
              </a:rPr>
              <a:t/>
            </a:r>
            <a:br>
              <a:rPr lang="fa-IR" sz="1400" dirty="0" smtClean="0">
                <a:cs typeface="B Yekan" pitchFamily="2" charset="-78"/>
              </a:rPr>
            </a:br>
            <a:r>
              <a:rPr lang="fa-IR" sz="1400" dirty="0" smtClean="0">
                <a:cs typeface="B Yekan" pitchFamily="2" charset="-78"/>
              </a:rPr>
              <a:t>‏9- بازرسي از گمركات و نظارت بر عملكرد آنها</a:t>
            </a:r>
            <a:br>
              <a:rPr lang="fa-IR" sz="1400" dirty="0" smtClean="0">
                <a:cs typeface="B Yekan" pitchFamily="2" charset="-78"/>
              </a:rPr>
            </a:br>
            <a:r>
              <a:rPr lang="fa-IR" sz="1400" dirty="0" smtClean="0">
                <a:cs typeface="B Yekan" pitchFamily="2" charset="-78"/>
              </a:rPr>
              <a:t>‏10- برنامه ريزي جهت بهبود سيستم‌هاي گمركي و پياده‌سازي سيستم‌هاي مكانيزه نظير نظام گمركي  آسان رايانه‌اي نگار</a:t>
            </a:r>
            <a:br>
              <a:rPr lang="fa-IR" sz="1400" dirty="0" smtClean="0">
                <a:cs typeface="B Yekan" pitchFamily="2" charset="-78"/>
              </a:rPr>
            </a:br>
            <a:r>
              <a:rPr lang="fa-IR" sz="1400" dirty="0" smtClean="0">
                <a:cs typeface="B Yekan" pitchFamily="2" charset="-78"/>
              </a:rPr>
              <a:t>‏11- برنامه ريزي در راستاي سيساستهاي اقتصادي دولت در جهت اجراي كامل قانون مقررات صادرات و واردات و قانون امورگمركي و آئين نامه </a:t>
            </a:r>
            <a:r>
              <a:rPr lang="fa-IR" sz="1400" smtClean="0">
                <a:cs typeface="B Yekan" pitchFamily="2" charset="-78"/>
              </a:rPr>
              <a:t>اجرائي مربوطه.‏</a:t>
            </a:r>
            <a:r>
              <a:rPr lang="fa-IR" sz="1400" dirty="0" smtClean="0">
                <a:cs typeface="B Yekan" pitchFamily="2" charset="-78"/>
              </a:rPr>
              <a:t/>
            </a:r>
            <a:br>
              <a:rPr lang="fa-IR" sz="1400" dirty="0" smtClean="0">
                <a:cs typeface="B Yekan" pitchFamily="2" charset="-78"/>
              </a:rPr>
            </a:br>
            <a:r>
              <a:rPr lang="fa-IR" sz="1400" dirty="0" smtClean="0">
                <a:cs typeface="B Yekan" pitchFamily="2" charset="-78"/>
              </a:rPr>
              <a:t>‏12- گسترش ارتباطات بين المللي و گمركي با كشورهاي عضو اكو و كنفرانس اسلامي جهت تبادل تجربيات و </a:t>
            </a:r>
            <a:r>
              <a:rPr lang="fa-IR" sz="1400" smtClean="0">
                <a:cs typeface="B Yekan" pitchFamily="2" charset="-78"/>
              </a:rPr>
              <a:t>همكاريهاي في‌مابين.‏</a:t>
            </a:r>
            <a:r>
              <a:rPr lang="fa-IR" sz="1400" dirty="0" smtClean="0">
                <a:cs typeface="B Yekan" pitchFamily="2" charset="-78"/>
              </a:rPr>
              <a:t/>
            </a:r>
            <a:br>
              <a:rPr lang="fa-IR" sz="1400" dirty="0" smtClean="0">
                <a:cs typeface="B Yekan" pitchFamily="2" charset="-78"/>
              </a:rPr>
            </a:br>
            <a:r>
              <a:rPr lang="fa-IR" sz="1400" dirty="0" smtClean="0">
                <a:cs typeface="B Yekan" pitchFamily="2" charset="-78"/>
              </a:rPr>
              <a:t>‏13- انجام تشريفات گمركي واردات موقت، صادرات موقت، كابوتاژ، ترانزيت داخلي، ترانزيت خارجي و انتقالي </a:t>
            </a:r>
            <a:br>
              <a:rPr lang="fa-IR" sz="1400" dirty="0" smtClean="0">
                <a:cs typeface="B Yekan" pitchFamily="2" charset="-78"/>
              </a:rPr>
            </a:br>
            <a:r>
              <a:rPr lang="fa-IR" sz="1400" dirty="0" smtClean="0">
                <a:cs typeface="B Yekan" pitchFamily="2" charset="-78"/>
              </a:rPr>
              <a:t>‏14- اعمال مقررات گمركي در مورد فري شاپ، بسته ها و پيكهاي سياسي و پست بين المللي </a:t>
            </a:r>
            <a:br>
              <a:rPr lang="fa-IR" sz="1400" dirty="0" smtClean="0">
                <a:cs typeface="B Yekan" pitchFamily="2" charset="-78"/>
              </a:rPr>
            </a:br>
            <a:r>
              <a:rPr lang="fa-IR" sz="1400" dirty="0" smtClean="0">
                <a:cs typeface="B Yekan" pitchFamily="2" charset="-78"/>
              </a:rPr>
              <a:t>‏15- تشخيص و تحويل كالاهاي متروكه به سازمان جمع‌آوري و فروش اموال تمليكي و … طبق مقررات مربوطه </a:t>
            </a:r>
            <a:br>
              <a:rPr lang="fa-IR" sz="1400" dirty="0" smtClean="0">
                <a:cs typeface="B Yekan" pitchFamily="2" charset="-78"/>
              </a:rPr>
            </a:br>
            <a:r>
              <a:rPr lang="fa-IR" sz="1400" dirty="0" smtClean="0">
                <a:cs typeface="B Yekan" pitchFamily="2" charset="-78"/>
              </a:rPr>
              <a:t>‏16- انجام امور مربوط به حق‌العملكاران در گمركات كشور</a:t>
            </a:r>
            <a:br>
              <a:rPr lang="fa-IR" sz="1400" dirty="0" smtClean="0">
                <a:cs typeface="B Yekan" pitchFamily="2" charset="-78"/>
              </a:rPr>
            </a:br>
            <a:r>
              <a:rPr lang="fa-IR" sz="1400" dirty="0" smtClean="0">
                <a:cs typeface="B Yekan" pitchFamily="2" charset="-78"/>
              </a:rPr>
              <a:t>‏17- بررسي و انجام امور به توصيه هاي سازمان </a:t>
            </a:r>
            <a:r>
              <a:rPr lang="fa-IR" sz="1400" smtClean="0">
                <a:cs typeface="B Yekan" pitchFamily="2" charset="-78"/>
              </a:rPr>
              <a:t>جهاني گمرك.</a:t>
            </a:r>
            <a:endParaRPr lang="fa-IR" sz="1400" dirty="0">
              <a:cs typeface="B Yekan" pitchFamily="2" charset="-78"/>
            </a:endParaRPr>
          </a:p>
        </p:txBody>
      </p:sp>
      <p:sp>
        <p:nvSpPr>
          <p:cNvPr id="4" name="Footer Placeholder 3"/>
          <p:cNvSpPr>
            <a:spLocks noGrp="1"/>
          </p:cNvSpPr>
          <p:nvPr>
            <p:ph type="ftr" sz="quarter" idx="11"/>
          </p:nvPr>
        </p:nvSpPr>
        <p:spPr/>
        <p:txBody>
          <a:bodyPr/>
          <a:lstStyle/>
          <a:p>
            <a:pPr>
              <a:defRPr/>
            </a:pPr>
            <a:r>
              <a:rPr lang="fa-IR" smtClean="0"/>
              <a:t>اداره كل گمرك اصفهان</a:t>
            </a:r>
            <a:endParaRPr lang="en-US"/>
          </a:p>
        </p:txBody>
      </p:sp>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5</a:t>
            </a:fld>
            <a:endParaRPr lang="en-US"/>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868362"/>
          </a:xfrm>
        </p:spPr>
        <p:txBody>
          <a:bodyPr/>
          <a:lstStyle/>
          <a:p>
            <a:pPr eaLnBrk="1" hangingPunct="1"/>
            <a:r>
              <a:rPr lang="fa-IR" sz="3600" dirty="0" smtClean="0">
                <a:cs typeface="B Jadid" pitchFamily="2" charset="-78"/>
              </a:rPr>
              <a:t>كشورهاي عمده مبدا واردات گمركات استان</a:t>
            </a:r>
            <a:endParaRPr lang="en-US" sz="3600" dirty="0" smtClean="0">
              <a:cs typeface="B Jadid" pitchFamily="2" charset="-78"/>
            </a:endParaRPr>
          </a:p>
        </p:txBody>
      </p:sp>
      <p:graphicFrame>
        <p:nvGraphicFramePr>
          <p:cNvPr id="39939" name="Object 2"/>
          <p:cNvGraphicFramePr>
            <a:graphicFrameLocks noGrp="1" noChangeAspect="1"/>
          </p:cNvGraphicFramePr>
          <p:nvPr>
            <p:ph type="chart" idx="1"/>
          </p:nvPr>
        </p:nvGraphicFramePr>
        <p:xfrm>
          <a:off x="630238" y="1344613"/>
          <a:ext cx="7805737" cy="4611687"/>
        </p:xfrm>
        <a:graphic>
          <a:graphicData uri="http://schemas.openxmlformats.org/presentationml/2006/ole">
            <mc:AlternateContent xmlns:mc="http://schemas.openxmlformats.org/markup-compatibility/2006">
              <mc:Choice xmlns:v="urn:schemas-microsoft-com:vml" Requires="v">
                <p:oleObj spid="_x0000_s188419" name="Worksheet" r:id="rId5" imgW="7286549" imgH="4305300" progId="Excel.Sheet.8">
                  <p:embed/>
                </p:oleObj>
              </mc:Choice>
              <mc:Fallback>
                <p:oleObj name="Worksheet" r:id="rId5" imgW="7286549" imgH="4305300" progId="Excel.Shee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38" y="1344613"/>
                        <a:ext cx="7805737" cy="461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2"/>
          </p:nvPr>
        </p:nvSpPr>
        <p:spPr/>
        <p:txBody>
          <a:bodyPr/>
          <a:lstStyle/>
          <a:p>
            <a:pPr>
              <a:defRPr/>
            </a:pPr>
            <a:fld id="{8FAFE1A5-4EDB-40C7-AE30-8E756760E5DF}" type="slidenum">
              <a:rPr lang="ar-SA"/>
              <a:pPr>
                <a:defRPr/>
              </a:pPr>
              <a:t>50</a:t>
            </a:fld>
            <a:endParaRPr lang="en-US"/>
          </a:p>
        </p:txBody>
      </p:sp>
      <p:sp>
        <p:nvSpPr>
          <p:cNvPr id="7" name="Footer Placeholder 6"/>
          <p:cNvSpPr>
            <a:spLocks noGrp="1"/>
          </p:cNvSpPr>
          <p:nvPr>
            <p:ph type="ftr" sz="quarter" idx="11"/>
          </p:nvPr>
        </p:nvSpPr>
        <p:spPr/>
        <p:txBody>
          <a:bodyPr/>
          <a:lstStyle/>
          <a:p>
            <a:pPr>
              <a:defRPr/>
            </a:pPr>
            <a:r>
              <a:rPr lang="en-US" smtClean="0"/>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639762"/>
          </a:xfrm>
        </p:spPr>
        <p:txBody>
          <a:bodyPr/>
          <a:lstStyle/>
          <a:p>
            <a:pPr rtl="1" eaLnBrk="1" hangingPunct="1"/>
            <a:r>
              <a:rPr lang="fa-IR" sz="2800" dirty="0" smtClean="0">
                <a:cs typeface="B Jadid" pitchFamily="2" charset="-78"/>
              </a:rPr>
              <a:t>وزن و ارزش كالاهاي صادراتي انواع وسيله حمل كشور</a:t>
            </a:r>
            <a:endParaRPr lang="en-US" sz="2800" dirty="0" smtClean="0">
              <a:cs typeface="B Jadid" pitchFamily="2" charset="-78"/>
            </a:endParaRPr>
          </a:p>
        </p:txBody>
      </p:sp>
      <p:graphicFrame>
        <p:nvGraphicFramePr>
          <p:cNvPr id="4" name="Content Placeholder 3"/>
          <p:cNvGraphicFramePr>
            <a:graphicFrameLocks noGrp="1"/>
          </p:cNvGraphicFramePr>
          <p:nvPr>
            <p:ph idx="1"/>
          </p:nvPr>
        </p:nvGraphicFramePr>
        <p:xfrm>
          <a:off x="304800" y="1219200"/>
          <a:ext cx="8153400" cy="4648200"/>
        </p:xfrm>
        <a:graphic>
          <a:graphicData uri="http://schemas.openxmlformats.org/drawingml/2006/table">
            <a:tbl>
              <a:tblPr firstRow="1" bandRow="1">
                <a:tableStyleId>{21E4AEA4-8DFA-4A89-87EB-49C32662AFE0}</a:tableStyleId>
              </a:tblPr>
              <a:tblGrid>
                <a:gridCol w="1059942"/>
                <a:gridCol w="1226058"/>
                <a:gridCol w="1905000"/>
                <a:gridCol w="2209800"/>
                <a:gridCol w="1752600"/>
              </a:tblGrid>
              <a:tr h="1192815">
                <a:tc>
                  <a:txBody>
                    <a:bodyPr/>
                    <a:lstStyle/>
                    <a:p>
                      <a:pPr algn="ctr" rtl="1"/>
                      <a:r>
                        <a:rPr lang="fa-IR" b="0" dirty="0" smtClean="0">
                          <a:cs typeface="B Yekan" pitchFamily="2" charset="-78"/>
                        </a:rPr>
                        <a:t>سهم وزني</a:t>
                      </a:r>
                      <a:endParaRPr lang="en-US" b="0" dirty="0">
                        <a:cs typeface="B Yekan" pitchFamily="2" charset="-78"/>
                      </a:endParaRPr>
                    </a:p>
                  </a:txBody>
                  <a:tcPr anchor="ctr"/>
                </a:tc>
                <a:tc>
                  <a:txBody>
                    <a:bodyPr/>
                    <a:lstStyle/>
                    <a:p>
                      <a:pPr algn="ctr" rtl="1"/>
                      <a:r>
                        <a:rPr lang="fa-IR" b="0" dirty="0" smtClean="0">
                          <a:cs typeface="B Yekan" pitchFamily="2" charset="-78"/>
                        </a:rPr>
                        <a:t>سهم ارزشي</a:t>
                      </a:r>
                      <a:endParaRPr lang="en-US" b="0" dirty="0">
                        <a:cs typeface="B Yekan" pitchFamily="2" charset="-78"/>
                      </a:endParaRPr>
                    </a:p>
                  </a:txBody>
                  <a:tcPr anchor="ctr"/>
                </a:tc>
                <a:tc>
                  <a:txBody>
                    <a:bodyPr/>
                    <a:lstStyle/>
                    <a:p>
                      <a:pPr algn="ctr" rtl="1"/>
                      <a:r>
                        <a:rPr lang="fa-IR" b="0" dirty="0" smtClean="0">
                          <a:cs typeface="B Yekan" pitchFamily="2" charset="-78"/>
                        </a:rPr>
                        <a:t>وزن (هزار تن)</a:t>
                      </a:r>
                      <a:endParaRPr lang="en-US" b="0" dirty="0">
                        <a:cs typeface="B Yekan" pitchFamily="2" charset="-78"/>
                      </a:endParaRPr>
                    </a:p>
                  </a:txBody>
                  <a:tcPr anchor="ctr"/>
                </a:tc>
                <a:tc>
                  <a:txBody>
                    <a:bodyPr/>
                    <a:lstStyle/>
                    <a:p>
                      <a:pPr algn="ctr" rtl="1"/>
                      <a:r>
                        <a:rPr lang="fa-IR" b="0" dirty="0" smtClean="0">
                          <a:cs typeface="B Yekan" pitchFamily="2" charset="-78"/>
                        </a:rPr>
                        <a:t>ارزش (ميليون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نوع حمل </a:t>
                      </a:r>
                      <a:endParaRPr lang="en-US" b="0" dirty="0">
                        <a:cs typeface="B Yekan" pitchFamily="2" charset="-78"/>
                      </a:endParaRPr>
                    </a:p>
                  </a:txBody>
                  <a:tcPr anchor="ctr"/>
                </a:tc>
              </a:tr>
              <a:tr h="691077">
                <a:tc>
                  <a:txBody>
                    <a:bodyPr/>
                    <a:lstStyle/>
                    <a:p>
                      <a:pPr algn="ctr" rtl="1"/>
                      <a:r>
                        <a:rPr lang="fa-IR" dirty="0" smtClean="0">
                          <a:cs typeface="B Yekan" pitchFamily="2" charset="-78"/>
                        </a:rPr>
                        <a:t>69</a:t>
                      </a:r>
                      <a:endParaRPr lang="en-US" dirty="0">
                        <a:cs typeface="B Yekan" pitchFamily="2" charset="-78"/>
                      </a:endParaRPr>
                    </a:p>
                  </a:txBody>
                  <a:tcPr anchor="ctr"/>
                </a:tc>
                <a:tc>
                  <a:txBody>
                    <a:bodyPr/>
                    <a:lstStyle/>
                    <a:p>
                      <a:pPr algn="ctr" rtl="1"/>
                      <a:r>
                        <a:rPr lang="fa-IR" dirty="0" smtClean="0">
                          <a:cs typeface="B Yekan" pitchFamily="2" charset="-78"/>
                        </a:rPr>
                        <a:t>51</a:t>
                      </a:r>
                      <a:endParaRPr lang="en-US" dirty="0">
                        <a:cs typeface="B Yekan" pitchFamily="2" charset="-78"/>
                      </a:endParaRPr>
                    </a:p>
                  </a:txBody>
                  <a:tcPr anchor="ctr"/>
                </a:tc>
                <a:tc>
                  <a:txBody>
                    <a:bodyPr/>
                    <a:lstStyle/>
                    <a:p>
                      <a:pPr algn="ctr" rtl="1"/>
                      <a:r>
                        <a:rPr lang="fa-IR" dirty="0" smtClean="0">
                          <a:cs typeface="B Yekan" pitchFamily="2" charset="-78"/>
                        </a:rPr>
                        <a:t>47138</a:t>
                      </a:r>
                      <a:endParaRPr lang="en-US" dirty="0">
                        <a:cs typeface="B Yekan" pitchFamily="2" charset="-78"/>
                      </a:endParaRPr>
                    </a:p>
                  </a:txBody>
                  <a:tcPr anchor="ctr"/>
                </a:tc>
                <a:tc>
                  <a:txBody>
                    <a:bodyPr/>
                    <a:lstStyle/>
                    <a:p>
                      <a:pPr algn="ctr" rtl="1"/>
                      <a:r>
                        <a:rPr lang="fa-IR" dirty="0" smtClean="0">
                          <a:cs typeface="B Yekan" pitchFamily="2" charset="-78"/>
                        </a:rPr>
                        <a:t>16473</a:t>
                      </a:r>
                      <a:endParaRPr lang="en-US" dirty="0">
                        <a:cs typeface="B Yekan" pitchFamily="2" charset="-78"/>
                      </a:endParaRPr>
                    </a:p>
                  </a:txBody>
                  <a:tcPr anchor="ctr"/>
                </a:tc>
                <a:tc>
                  <a:txBody>
                    <a:bodyPr/>
                    <a:lstStyle/>
                    <a:p>
                      <a:pPr algn="ctr" rtl="1"/>
                      <a:r>
                        <a:rPr lang="fa-IR" dirty="0" smtClean="0">
                          <a:cs typeface="B Yekan" pitchFamily="2" charset="-78"/>
                        </a:rPr>
                        <a:t>دريايي</a:t>
                      </a:r>
                      <a:endParaRPr lang="en-US" dirty="0">
                        <a:cs typeface="B Yekan" pitchFamily="2" charset="-78"/>
                      </a:endParaRPr>
                    </a:p>
                  </a:txBody>
                  <a:tcPr anchor="ctr"/>
                </a:tc>
              </a:tr>
              <a:tr h="691077">
                <a:tc>
                  <a:txBody>
                    <a:bodyPr/>
                    <a:lstStyle/>
                    <a:p>
                      <a:pPr algn="ctr" rtl="1"/>
                      <a:r>
                        <a:rPr lang="fa-IR" dirty="0" smtClean="0">
                          <a:cs typeface="B Yekan" pitchFamily="2" charset="-78"/>
                        </a:rPr>
                        <a:t>30</a:t>
                      </a:r>
                      <a:endParaRPr lang="en-US" dirty="0">
                        <a:cs typeface="B Yekan" pitchFamily="2" charset="-78"/>
                      </a:endParaRPr>
                    </a:p>
                  </a:txBody>
                  <a:tcPr anchor="ctr"/>
                </a:tc>
                <a:tc>
                  <a:txBody>
                    <a:bodyPr/>
                    <a:lstStyle/>
                    <a:p>
                      <a:pPr algn="ctr" rtl="1"/>
                      <a:r>
                        <a:rPr lang="fa-IR" dirty="0" smtClean="0">
                          <a:cs typeface="B Yekan" pitchFamily="2" charset="-78"/>
                        </a:rPr>
                        <a:t>41</a:t>
                      </a:r>
                      <a:endParaRPr lang="en-US" dirty="0">
                        <a:cs typeface="B Yekan" pitchFamily="2" charset="-78"/>
                      </a:endParaRPr>
                    </a:p>
                  </a:txBody>
                  <a:tcPr anchor="ctr"/>
                </a:tc>
                <a:tc>
                  <a:txBody>
                    <a:bodyPr/>
                    <a:lstStyle/>
                    <a:p>
                      <a:pPr algn="ctr" rtl="1"/>
                      <a:r>
                        <a:rPr lang="fa-IR" dirty="0" smtClean="0">
                          <a:cs typeface="B Yekan" pitchFamily="2" charset="-78"/>
                        </a:rPr>
                        <a:t>20183</a:t>
                      </a:r>
                      <a:endParaRPr lang="en-US" dirty="0">
                        <a:cs typeface="B Yekan" pitchFamily="2" charset="-78"/>
                      </a:endParaRPr>
                    </a:p>
                  </a:txBody>
                  <a:tcPr anchor="ctr"/>
                </a:tc>
                <a:tc>
                  <a:txBody>
                    <a:bodyPr/>
                    <a:lstStyle/>
                    <a:p>
                      <a:pPr algn="ctr" rtl="1"/>
                      <a:r>
                        <a:rPr lang="fa-IR" dirty="0" smtClean="0">
                          <a:cs typeface="B Yekan" pitchFamily="2" charset="-78"/>
                        </a:rPr>
                        <a:t>13019</a:t>
                      </a:r>
                      <a:endParaRPr lang="en-US" dirty="0">
                        <a:cs typeface="B Yekan" pitchFamily="2" charset="-78"/>
                      </a:endParaRPr>
                    </a:p>
                  </a:txBody>
                  <a:tcPr anchor="ctr"/>
                </a:tc>
                <a:tc>
                  <a:txBody>
                    <a:bodyPr/>
                    <a:lstStyle/>
                    <a:p>
                      <a:pPr algn="ctr" rtl="1"/>
                      <a:r>
                        <a:rPr lang="fa-IR" dirty="0" smtClean="0">
                          <a:cs typeface="B Yekan" pitchFamily="2" charset="-78"/>
                        </a:rPr>
                        <a:t>زميني</a:t>
                      </a:r>
                      <a:endParaRPr lang="en-US" dirty="0">
                        <a:cs typeface="B Yekan" pitchFamily="2" charset="-78"/>
                      </a:endParaRPr>
                    </a:p>
                  </a:txBody>
                  <a:tcPr anchor="ctr"/>
                </a:tc>
              </a:tr>
              <a:tr h="691077">
                <a:tc>
                  <a:txBody>
                    <a:bodyPr/>
                    <a:lstStyle/>
                    <a:p>
                      <a:pPr algn="ctr" rtl="1"/>
                      <a:r>
                        <a:rPr lang="fa-IR" dirty="0" smtClean="0">
                          <a:cs typeface="B Yekan" pitchFamily="2" charset="-78"/>
                        </a:rPr>
                        <a:t>0</a:t>
                      </a:r>
                      <a:endParaRPr lang="en-US" dirty="0">
                        <a:cs typeface="B Yekan" pitchFamily="2" charset="-78"/>
                      </a:endParaRPr>
                    </a:p>
                  </a:txBody>
                  <a:tcPr anchor="ctr"/>
                </a:tc>
                <a:tc>
                  <a:txBody>
                    <a:bodyPr/>
                    <a:lstStyle/>
                    <a:p>
                      <a:pPr algn="ctr" rtl="1"/>
                      <a:r>
                        <a:rPr lang="fa-IR" dirty="0" smtClean="0">
                          <a:cs typeface="B Yekan" pitchFamily="2" charset="-78"/>
                        </a:rPr>
                        <a:t>7</a:t>
                      </a:r>
                      <a:endParaRPr lang="en-US" dirty="0">
                        <a:cs typeface="B Yekan" pitchFamily="2" charset="-78"/>
                      </a:endParaRPr>
                    </a:p>
                  </a:txBody>
                  <a:tcPr anchor="ctr"/>
                </a:tc>
                <a:tc>
                  <a:txBody>
                    <a:bodyPr/>
                    <a:lstStyle/>
                    <a:p>
                      <a:pPr algn="ctr" rtl="1"/>
                      <a:r>
                        <a:rPr lang="fa-IR" dirty="0" smtClean="0">
                          <a:cs typeface="B Yekan" pitchFamily="2" charset="-78"/>
                        </a:rPr>
                        <a:t>22</a:t>
                      </a:r>
                      <a:endParaRPr lang="en-US" dirty="0">
                        <a:cs typeface="B Yekan" pitchFamily="2" charset="-78"/>
                      </a:endParaRPr>
                    </a:p>
                  </a:txBody>
                  <a:tcPr anchor="ctr"/>
                </a:tc>
                <a:tc>
                  <a:txBody>
                    <a:bodyPr/>
                    <a:lstStyle/>
                    <a:p>
                      <a:pPr algn="ctr" rtl="1"/>
                      <a:r>
                        <a:rPr lang="fa-IR" dirty="0" smtClean="0">
                          <a:cs typeface="B Yekan" pitchFamily="2" charset="-78"/>
                        </a:rPr>
                        <a:t>2164</a:t>
                      </a:r>
                      <a:endParaRPr lang="en-US" dirty="0">
                        <a:cs typeface="B Yekan" pitchFamily="2" charset="-78"/>
                      </a:endParaRPr>
                    </a:p>
                  </a:txBody>
                  <a:tcPr anchor="ctr"/>
                </a:tc>
                <a:tc>
                  <a:txBody>
                    <a:bodyPr/>
                    <a:lstStyle/>
                    <a:p>
                      <a:pPr algn="ctr" rtl="1"/>
                      <a:r>
                        <a:rPr lang="fa-IR" dirty="0" smtClean="0">
                          <a:cs typeface="B Yekan" pitchFamily="2" charset="-78"/>
                        </a:rPr>
                        <a:t>هوايي</a:t>
                      </a:r>
                      <a:endParaRPr lang="en-US" dirty="0">
                        <a:cs typeface="B Yekan" pitchFamily="2" charset="-78"/>
                      </a:endParaRPr>
                    </a:p>
                  </a:txBody>
                  <a:tcPr anchor="ctr"/>
                </a:tc>
              </a:tr>
              <a:tr h="691077">
                <a:tc>
                  <a:txBody>
                    <a:bodyPr/>
                    <a:lstStyle/>
                    <a:p>
                      <a:pPr algn="ctr" rtl="1"/>
                      <a:r>
                        <a:rPr lang="fa-IR" dirty="0" smtClean="0">
                          <a:cs typeface="B Yekan" pitchFamily="2" charset="-78"/>
                        </a:rPr>
                        <a:t>1</a:t>
                      </a:r>
                      <a:endParaRPr lang="en-US" dirty="0">
                        <a:cs typeface="B Yekan" pitchFamily="2" charset="-78"/>
                      </a:endParaRPr>
                    </a:p>
                  </a:txBody>
                  <a:tcPr anchor="ctr"/>
                </a:tc>
                <a:tc>
                  <a:txBody>
                    <a:bodyPr/>
                    <a:lstStyle/>
                    <a:p>
                      <a:pPr algn="ctr" rtl="1"/>
                      <a:r>
                        <a:rPr lang="fa-IR" dirty="0" smtClean="0">
                          <a:cs typeface="B Yekan" pitchFamily="2" charset="-78"/>
                        </a:rPr>
                        <a:t>1</a:t>
                      </a:r>
                      <a:endParaRPr lang="en-US" dirty="0">
                        <a:cs typeface="B Yekan" pitchFamily="2" charset="-78"/>
                      </a:endParaRPr>
                    </a:p>
                  </a:txBody>
                  <a:tcPr anchor="ctr"/>
                </a:tc>
                <a:tc>
                  <a:txBody>
                    <a:bodyPr/>
                    <a:lstStyle/>
                    <a:p>
                      <a:pPr algn="ctr" rtl="1"/>
                      <a:r>
                        <a:rPr lang="fa-IR" dirty="0" smtClean="0">
                          <a:cs typeface="B Yekan" pitchFamily="2" charset="-78"/>
                        </a:rPr>
                        <a:t>980</a:t>
                      </a:r>
                      <a:endParaRPr lang="en-US" dirty="0">
                        <a:cs typeface="B Yekan" pitchFamily="2" charset="-78"/>
                      </a:endParaRPr>
                    </a:p>
                  </a:txBody>
                  <a:tcPr anchor="ctr"/>
                </a:tc>
                <a:tc>
                  <a:txBody>
                    <a:bodyPr/>
                    <a:lstStyle/>
                    <a:p>
                      <a:pPr algn="ctr" rtl="1"/>
                      <a:r>
                        <a:rPr lang="fa-IR" dirty="0" smtClean="0">
                          <a:cs typeface="B Yekan" pitchFamily="2" charset="-78"/>
                        </a:rPr>
                        <a:t>395</a:t>
                      </a:r>
                      <a:endParaRPr lang="en-US" dirty="0">
                        <a:cs typeface="B Yekan" pitchFamily="2" charset="-78"/>
                      </a:endParaRPr>
                    </a:p>
                  </a:txBody>
                  <a:tcPr anchor="ctr"/>
                </a:tc>
                <a:tc>
                  <a:txBody>
                    <a:bodyPr/>
                    <a:lstStyle/>
                    <a:p>
                      <a:pPr algn="ctr" rtl="1"/>
                      <a:r>
                        <a:rPr lang="fa-IR" dirty="0" smtClean="0">
                          <a:cs typeface="B Yekan" pitchFamily="2" charset="-78"/>
                        </a:rPr>
                        <a:t>ريلي</a:t>
                      </a:r>
                      <a:endParaRPr lang="en-US" dirty="0">
                        <a:cs typeface="B Yekan" pitchFamily="2" charset="-78"/>
                      </a:endParaRPr>
                    </a:p>
                  </a:txBody>
                  <a:tcPr anchor="ctr"/>
                </a:tc>
              </a:tr>
              <a:tr h="691077">
                <a:tc>
                  <a:txBody>
                    <a:bodyPr/>
                    <a:lstStyle/>
                    <a:p>
                      <a:pPr algn="ctr" rtl="1"/>
                      <a:r>
                        <a:rPr lang="fa-IR" dirty="0" smtClean="0">
                          <a:cs typeface="B Yekan" pitchFamily="2" charset="-78"/>
                        </a:rPr>
                        <a:t>100</a:t>
                      </a:r>
                      <a:endParaRPr lang="en-US" dirty="0">
                        <a:cs typeface="B Yekan" pitchFamily="2" charset="-78"/>
                      </a:endParaRPr>
                    </a:p>
                  </a:txBody>
                  <a:tcPr anchor="ctr"/>
                </a:tc>
                <a:tc>
                  <a:txBody>
                    <a:bodyPr/>
                    <a:lstStyle/>
                    <a:p>
                      <a:pPr algn="ctr" rtl="1"/>
                      <a:r>
                        <a:rPr lang="fa-IR" dirty="0" smtClean="0">
                          <a:cs typeface="B Yekan" pitchFamily="2" charset="-78"/>
                        </a:rPr>
                        <a:t>100</a:t>
                      </a:r>
                      <a:endParaRPr lang="en-US" dirty="0">
                        <a:cs typeface="B Yekan" pitchFamily="2" charset="-78"/>
                      </a:endParaRPr>
                    </a:p>
                  </a:txBody>
                  <a:tcPr anchor="ctr"/>
                </a:tc>
                <a:tc>
                  <a:txBody>
                    <a:bodyPr/>
                    <a:lstStyle/>
                    <a:p>
                      <a:pPr algn="ctr" rtl="1"/>
                      <a:r>
                        <a:rPr lang="fa-IR" dirty="0" smtClean="0">
                          <a:cs typeface="B Yekan" pitchFamily="2" charset="-78"/>
                        </a:rPr>
                        <a:t>68323</a:t>
                      </a:r>
                      <a:endParaRPr lang="en-US" dirty="0">
                        <a:cs typeface="B Yekan" pitchFamily="2" charset="-78"/>
                      </a:endParaRPr>
                    </a:p>
                  </a:txBody>
                  <a:tcPr anchor="ctr"/>
                </a:tc>
                <a:tc>
                  <a:txBody>
                    <a:bodyPr/>
                    <a:lstStyle/>
                    <a:p>
                      <a:pPr algn="ctr" rtl="1"/>
                      <a:r>
                        <a:rPr lang="fa-IR" dirty="0" smtClean="0">
                          <a:cs typeface="B Yekan" pitchFamily="2" charset="-78"/>
                        </a:rPr>
                        <a:t>32053</a:t>
                      </a:r>
                      <a:endParaRPr lang="en-US" dirty="0">
                        <a:cs typeface="B Yekan" pitchFamily="2" charset="-78"/>
                      </a:endParaRPr>
                    </a:p>
                  </a:txBody>
                  <a:tcPr anchor="ctr"/>
                </a:tc>
                <a:tc>
                  <a:txBody>
                    <a:bodyPr/>
                    <a:lstStyle/>
                    <a:p>
                      <a:pPr algn="ctr" rtl="1"/>
                      <a:r>
                        <a:rPr lang="fa-IR" dirty="0" smtClean="0">
                          <a:cs typeface="B Yekan" pitchFamily="2" charset="-78"/>
                        </a:rPr>
                        <a:t>مجموع</a:t>
                      </a:r>
                      <a:endParaRPr lang="en-US" dirty="0">
                        <a:cs typeface="B Yekan" pitchFamily="2" charset="-78"/>
                      </a:endParaRPr>
                    </a:p>
                  </a:txBody>
                  <a:tcPr anchor="ctr"/>
                </a:tc>
              </a:tr>
            </a:tbl>
          </a:graphicData>
        </a:graphic>
      </p:graphicFrame>
      <p:sp>
        <p:nvSpPr>
          <p:cNvPr id="5" name="Slide Number Placeholder 4"/>
          <p:cNvSpPr>
            <a:spLocks noGrp="1"/>
          </p:cNvSpPr>
          <p:nvPr>
            <p:ph type="sldNum" sz="quarter" idx="12"/>
          </p:nvPr>
        </p:nvSpPr>
        <p:spPr/>
        <p:txBody>
          <a:bodyPr/>
          <a:lstStyle/>
          <a:p>
            <a:pPr>
              <a:defRPr/>
            </a:pPr>
            <a:fld id="{CCA775CC-75E1-4CED-9142-3766DF001531}" type="slidenum">
              <a:rPr lang="en-US" smtClean="0"/>
              <a:pPr>
                <a:defRPr/>
              </a:pPr>
              <a:t>51</a:t>
            </a:fld>
            <a:endParaRPr lang="en-US"/>
          </a:p>
        </p:txBody>
      </p:sp>
      <p:sp>
        <p:nvSpPr>
          <p:cNvPr id="6" name="Footer Placeholder 5"/>
          <p:cNvSpPr>
            <a:spLocks noGrp="1"/>
          </p:cNvSpPr>
          <p:nvPr>
            <p:ph type="ftr" sz="quarter" idx="11"/>
          </p:nvPr>
        </p:nvSpPr>
        <p:spPr/>
        <p:txBody>
          <a:bodyPr/>
          <a:lstStyle/>
          <a:p>
            <a:pPr>
              <a:defRPr/>
            </a:pPr>
            <a:r>
              <a:rPr lang="fa-IR"/>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639762"/>
          </a:xfrm>
        </p:spPr>
        <p:txBody>
          <a:bodyPr/>
          <a:lstStyle/>
          <a:p>
            <a:pPr rtl="1" eaLnBrk="1" hangingPunct="1"/>
            <a:r>
              <a:rPr lang="fa-IR" sz="2800" dirty="0" smtClean="0">
                <a:cs typeface="B Jadid" pitchFamily="2" charset="-78"/>
              </a:rPr>
              <a:t>وزن و ارزش كالاهاي وارداتي انواع وسيله حمل كشور</a:t>
            </a:r>
            <a:endParaRPr lang="en-US" sz="2800" dirty="0" smtClean="0">
              <a:cs typeface="B Jadid" pitchFamily="2" charset="-78"/>
            </a:endParaRPr>
          </a:p>
        </p:txBody>
      </p:sp>
      <p:graphicFrame>
        <p:nvGraphicFramePr>
          <p:cNvPr id="4" name="Content Placeholder 3"/>
          <p:cNvGraphicFramePr>
            <a:graphicFrameLocks noGrp="1"/>
          </p:cNvGraphicFramePr>
          <p:nvPr>
            <p:ph idx="1"/>
          </p:nvPr>
        </p:nvGraphicFramePr>
        <p:xfrm>
          <a:off x="304800" y="1219200"/>
          <a:ext cx="8153400" cy="4648200"/>
        </p:xfrm>
        <a:graphic>
          <a:graphicData uri="http://schemas.openxmlformats.org/drawingml/2006/table">
            <a:tbl>
              <a:tblPr firstRow="1" bandRow="1">
                <a:tableStyleId>{21E4AEA4-8DFA-4A89-87EB-49C32662AFE0}</a:tableStyleId>
              </a:tblPr>
              <a:tblGrid>
                <a:gridCol w="1059942"/>
                <a:gridCol w="1226058"/>
                <a:gridCol w="1905000"/>
                <a:gridCol w="2209800"/>
                <a:gridCol w="1752600"/>
              </a:tblGrid>
              <a:tr h="1192815">
                <a:tc>
                  <a:txBody>
                    <a:bodyPr/>
                    <a:lstStyle/>
                    <a:p>
                      <a:pPr algn="ctr" rtl="1"/>
                      <a:r>
                        <a:rPr lang="fa-IR" b="0" dirty="0" smtClean="0">
                          <a:cs typeface="B Yekan" pitchFamily="2" charset="-78"/>
                        </a:rPr>
                        <a:t>سهم وزني</a:t>
                      </a:r>
                      <a:endParaRPr lang="en-US" b="0" dirty="0">
                        <a:cs typeface="B Yekan" pitchFamily="2" charset="-78"/>
                      </a:endParaRPr>
                    </a:p>
                  </a:txBody>
                  <a:tcPr anchor="ctr"/>
                </a:tc>
                <a:tc>
                  <a:txBody>
                    <a:bodyPr/>
                    <a:lstStyle/>
                    <a:p>
                      <a:pPr algn="ctr" rtl="1"/>
                      <a:r>
                        <a:rPr lang="fa-IR" b="0" dirty="0" smtClean="0">
                          <a:cs typeface="B Yekan" pitchFamily="2" charset="-78"/>
                        </a:rPr>
                        <a:t>سهم ارزشي</a:t>
                      </a:r>
                      <a:endParaRPr lang="en-US" b="0" dirty="0">
                        <a:cs typeface="B Yekan" pitchFamily="2" charset="-78"/>
                      </a:endParaRPr>
                    </a:p>
                  </a:txBody>
                  <a:tcPr anchor="ctr"/>
                </a:tc>
                <a:tc>
                  <a:txBody>
                    <a:bodyPr/>
                    <a:lstStyle/>
                    <a:p>
                      <a:pPr algn="ctr" rtl="1"/>
                      <a:r>
                        <a:rPr lang="fa-IR" b="0" dirty="0" smtClean="0">
                          <a:cs typeface="B Yekan" pitchFamily="2" charset="-78"/>
                        </a:rPr>
                        <a:t>وزن (هزار تن)</a:t>
                      </a:r>
                      <a:endParaRPr lang="en-US" b="0" dirty="0">
                        <a:cs typeface="B Yekan" pitchFamily="2" charset="-78"/>
                      </a:endParaRPr>
                    </a:p>
                  </a:txBody>
                  <a:tcPr anchor="ctr"/>
                </a:tc>
                <a:tc>
                  <a:txBody>
                    <a:bodyPr/>
                    <a:lstStyle/>
                    <a:p>
                      <a:pPr algn="ctr" rtl="1"/>
                      <a:r>
                        <a:rPr lang="fa-IR" b="0" dirty="0" smtClean="0">
                          <a:cs typeface="B Yekan" pitchFamily="2" charset="-78"/>
                        </a:rPr>
                        <a:t>ارزش (ميليون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نوع حمل </a:t>
                      </a:r>
                      <a:endParaRPr lang="en-US" b="0" dirty="0">
                        <a:cs typeface="B Yekan" pitchFamily="2" charset="-78"/>
                      </a:endParaRPr>
                    </a:p>
                  </a:txBody>
                  <a:tcPr anchor="ctr"/>
                </a:tc>
              </a:tr>
              <a:tr h="691077">
                <a:tc>
                  <a:txBody>
                    <a:bodyPr/>
                    <a:lstStyle/>
                    <a:p>
                      <a:pPr algn="ctr" rtl="1"/>
                      <a:r>
                        <a:rPr lang="fa-IR" dirty="0" smtClean="0">
                          <a:cs typeface="B Yekan" pitchFamily="2" charset="-78"/>
                        </a:rPr>
                        <a:t>92</a:t>
                      </a:r>
                      <a:endParaRPr lang="en-US" dirty="0">
                        <a:cs typeface="B Yekan" pitchFamily="2" charset="-78"/>
                      </a:endParaRPr>
                    </a:p>
                  </a:txBody>
                  <a:tcPr anchor="ctr"/>
                </a:tc>
                <a:tc>
                  <a:txBody>
                    <a:bodyPr/>
                    <a:lstStyle/>
                    <a:p>
                      <a:pPr algn="ctr" rtl="1"/>
                      <a:r>
                        <a:rPr lang="fa-IR" dirty="0" smtClean="0">
                          <a:cs typeface="B Yekan" pitchFamily="2" charset="-78"/>
                        </a:rPr>
                        <a:t>73</a:t>
                      </a:r>
                      <a:endParaRPr lang="en-US" dirty="0">
                        <a:cs typeface="B Yekan" pitchFamily="2" charset="-78"/>
                      </a:endParaRPr>
                    </a:p>
                  </a:txBody>
                  <a:tcPr anchor="ctr"/>
                </a:tc>
                <a:tc>
                  <a:txBody>
                    <a:bodyPr/>
                    <a:lstStyle/>
                    <a:p>
                      <a:pPr algn="ctr" rtl="1"/>
                      <a:r>
                        <a:rPr lang="fa-IR" dirty="0" smtClean="0">
                          <a:cs typeface="B Yekan" pitchFamily="2" charset="-78"/>
                        </a:rPr>
                        <a:t>36394</a:t>
                      </a:r>
                      <a:endParaRPr lang="en-US" dirty="0">
                        <a:cs typeface="B Yekan" pitchFamily="2" charset="-78"/>
                      </a:endParaRPr>
                    </a:p>
                  </a:txBody>
                  <a:tcPr anchor="ctr"/>
                </a:tc>
                <a:tc>
                  <a:txBody>
                    <a:bodyPr/>
                    <a:lstStyle/>
                    <a:p>
                      <a:pPr algn="ctr" rtl="1"/>
                      <a:r>
                        <a:rPr lang="fa-IR" dirty="0" smtClean="0">
                          <a:cs typeface="B Yekan" pitchFamily="2" charset="-78"/>
                        </a:rPr>
                        <a:t>39014</a:t>
                      </a:r>
                      <a:endParaRPr lang="en-US" dirty="0">
                        <a:cs typeface="B Yekan" pitchFamily="2" charset="-78"/>
                      </a:endParaRPr>
                    </a:p>
                  </a:txBody>
                  <a:tcPr anchor="ctr"/>
                </a:tc>
                <a:tc>
                  <a:txBody>
                    <a:bodyPr/>
                    <a:lstStyle/>
                    <a:p>
                      <a:pPr algn="ctr" rtl="1"/>
                      <a:r>
                        <a:rPr lang="fa-IR" dirty="0" smtClean="0">
                          <a:cs typeface="B Yekan" pitchFamily="2" charset="-78"/>
                        </a:rPr>
                        <a:t>دريايي</a:t>
                      </a:r>
                      <a:endParaRPr lang="en-US" dirty="0">
                        <a:cs typeface="B Yekan" pitchFamily="2" charset="-78"/>
                      </a:endParaRPr>
                    </a:p>
                  </a:txBody>
                  <a:tcPr anchor="ctr"/>
                </a:tc>
              </a:tr>
              <a:tr h="691077">
                <a:tc>
                  <a:txBody>
                    <a:bodyPr/>
                    <a:lstStyle/>
                    <a:p>
                      <a:pPr algn="ctr" rtl="1"/>
                      <a:r>
                        <a:rPr lang="fa-IR" dirty="0" smtClean="0">
                          <a:cs typeface="B Yekan" pitchFamily="2" charset="-78"/>
                        </a:rPr>
                        <a:t>6</a:t>
                      </a:r>
                      <a:endParaRPr lang="en-US" dirty="0">
                        <a:cs typeface="B Yekan" pitchFamily="2" charset="-78"/>
                      </a:endParaRPr>
                    </a:p>
                  </a:txBody>
                  <a:tcPr anchor="ctr"/>
                </a:tc>
                <a:tc>
                  <a:txBody>
                    <a:bodyPr/>
                    <a:lstStyle/>
                    <a:p>
                      <a:pPr algn="ctr" rtl="1"/>
                      <a:r>
                        <a:rPr lang="fa-IR" dirty="0" smtClean="0">
                          <a:cs typeface="B Yekan" pitchFamily="2" charset="-78"/>
                        </a:rPr>
                        <a:t>16</a:t>
                      </a:r>
                      <a:endParaRPr lang="en-US" dirty="0">
                        <a:cs typeface="B Yekan" pitchFamily="2" charset="-78"/>
                      </a:endParaRPr>
                    </a:p>
                  </a:txBody>
                  <a:tcPr anchor="ctr"/>
                </a:tc>
                <a:tc>
                  <a:txBody>
                    <a:bodyPr/>
                    <a:lstStyle/>
                    <a:p>
                      <a:pPr algn="ctr" rtl="1"/>
                      <a:r>
                        <a:rPr lang="fa-IR" dirty="0" smtClean="0">
                          <a:cs typeface="B Yekan" pitchFamily="2" charset="-78"/>
                        </a:rPr>
                        <a:t>2250</a:t>
                      </a:r>
                      <a:endParaRPr lang="en-US" dirty="0">
                        <a:cs typeface="B Yekan" pitchFamily="2" charset="-78"/>
                      </a:endParaRPr>
                    </a:p>
                  </a:txBody>
                  <a:tcPr anchor="ctr"/>
                </a:tc>
                <a:tc>
                  <a:txBody>
                    <a:bodyPr/>
                    <a:lstStyle/>
                    <a:p>
                      <a:pPr algn="ctr" rtl="1"/>
                      <a:r>
                        <a:rPr lang="fa-IR" dirty="0" smtClean="0">
                          <a:cs typeface="B Yekan" pitchFamily="2" charset="-78"/>
                        </a:rPr>
                        <a:t>8309</a:t>
                      </a:r>
                      <a:endParaRPr lang="en-US" dirty="0">
                        <a:cs typeface="B Yekan" pitchFamily="2" charset="-78"/>
                      </a:endParaRPr>
                    </a:p>
                  </a:txBody>
                  <a:tcPr anchor="ctr"/>
                </a:tc>
                <a:tc>
                  <a:txBody>
                    <a:bodyPr/>
                    <a:lstStyle/>
                    <a:p>
                      <a:pPr algn="ctr" rtl="1"/>
                      <a:r>
                        <a:rPr lang="fa-IR" dirty="0" smtClean="0">
                          <a:cs typeface="B Yekan" pitchFamily="2" charset="-78"/>
                        </a:rPr>
                        <a:t>زميني</a:t>
                      </a:r>
                      <a:endParaRPr lang="en-US" dirty="0">
                        <a:cs typeface="B Yekan" pitchFamily="2" charset="-78"/>
                      </a:endParaRPr>
                    </a:p>
                  </a:txBody>
                  <a:tcPr anchor="ctr"/>
                </a:tc>
              </a:tr>
              <a:tr h="691077">
                <a:tc>
                  <a:txBody>
                    <a:bodyPr/>
                    <a:lstStyle/>
                    <a:p>
                      <a:pPr algn="ctr" rtl="1"/>
                      <a:r>
                        <a:rPr lang="fa-IR" dirty="0" smtClean="0">
                          <a:cs typeface="B Yekan" pitchFamily="2" charset="-78"/>
                        </a:rPr>
                        <a:t>0</a:t>
                      </a:r>
                      <a:endParaRPr lang="en-US" dirty="0">
                        <a:cs typeface="B Yekan" pitchFamily="2" charset="-78"/>
                      </a:endParaRPr>
                    </a:p>
                  </a:txBody>
                  <a:tcPr anchor="ctr"/>
                </a:tc>
                <a:tc>
                  <a:txBody>
                    <a:bodyPr/>
                    <a:lstStyle/>
                    <a:p>
                      <a:pPr algn="ctr" rtl="1"/>
                      <a:r>
                        <a:rPr lang="fa-IR" dirty="0" smtClean="0">
                          <a:cs typeface="B Yekan" pitchFamily="2" charset="-78"/>
                        </a:rPr>
                        <a:t>9</a:t>
                      </a:r>
                      <a:endParaRPr lang="en-US" dirty="0">
                        <a:cs typeface="B Yekan" pitchFamily="2" charset="-78"/>
                      </a:endParaRPr>
                    </a:p>
                  </a:txBody>
                  <a:tcPr anchor="ctr"/>
                </a:tc>
                <a:tc>
                  <a:txBody>
                    <a:bodyPr/>
                    <a:lstStyle/>
                    <a:p>
                      <a:pPr algn="ctr" rtl="1"/>
                      <a:r>
                        <a:rPr lang="fa-IR" dirty="0" smtClean="0">
                          <a:cs typeface="B Yekan" pitchFamily="2" charset="-78"/>
                        </a:rPr>
                        <a:t>46</a:t>
                      </a:r>
                      <a:endParaRPr lang="en-US" dirty="0">
                        <a:cs typeface="B Yekan" pitchFamily="2" charset="-78"/>
                      </a:endParaRPr>
                    </a:p>
                  </a:txBody>
                  <a:tcPr anchor="ctr"/>
                </a:tc>
                <a:tc>
                  <a:txBody>
                    <a:bodyPr/>
                    <a:lstStyle/>
                    <a:p>
                      <a:pPr algn="ctr" rtl="1"/>
                      <a:r>
                        <a:rPr lang="fa-IR" dirty="0" smtClean="0">
                          <a:cs typeface="B Yekan" pitchFamily="2" charset="-78"/>
                        </a:rPr>
                        <a:t>5055</a:t>
                      </a:r>
                      <a:endParaRPr lang="en-US" dirty="0">
                        <a:cs typeface="B Yekan" pitchFamily="2" charset="-78"/>
                      </a:endParaRPr>
                    </a:p>
                  </a:txBody>
                  <a:tcPr anchor="ctr"/>
                </a:tc>
                <a:tc>
                  <a:txBody>
                    <a:bodyPr/>
                    <a:lstStyle/>
                    <a:p>
                      <a:pPr algn="ctr" rtl="1"/>
                      <a:r>
                        <a:rPr lang="fa-IR" dirty="0" smtClean="0">
                          <a:cs typeface="B Yekan" pitchFamily="2" charset="-78"/>
                        </a:rPr>
                        <a:t>هوايي</a:t>
                      </a:r>
                      <a:endParaRPr lang="en-US" dirty="0">
                        <a:cs typeface="B Yekan" pitchFamily="2" charset="-78"/>
                      </a:endParaRPr>
                    </a:p>
                  </a:txBody>
                  <a:tcPr anchor="ctr"/>
                </a:tc>
              </a:tr>
              <a:tr h="691077">
                <a:tc>
                  <a:txBody>
                    <a:bodyPr/>
                    <a:lstStyle/>
                    <a:p>
                      <a:pPr algn="ctr" rtl="1"/>
                      <a:r>
                        <a:rPr lang="fa-IR" dirty="0" smtClean="0">
                          <a:cs typeface="B Yekan" pitchFamily="2" charset="-78"/>
                        </a:rPr>
                        <a:t>2</a:t>
                      </a:r>
                      <a:endParaRPr lang="en-US" dirty="0">
                        <a:cs typeface="B Yekan" pitchFamily="2" charset="-78"/>
                      </a:endParaRPr>
                    </a:p>
                  </a:txBody>
                  <a:tcPr anchor="ctr"/>
                </a:tc>
                <a:tc>
                  <a:txBody>
                    <a:bodyPr/>
                    <a:lstStyle/>
                    <a:p>
                      <a:pPr algn="ctr" rtl="1"/>
                      <a:r>
                        <a:rPr lang="fa-IR" dirty="0" smtClean="0">
                          <a:cs typeface="B Yekan" pitchFamily="2" charset="-78"/>
                        </a:rPr>
                        <a:t>2</a:t>
                      </a:r>
                      <a:endParaRPr lang="en-US" dirty="0">
                        <a:cs typeface="B Yekan" pitchFamily="2" charset="-78"/>
                      </a:endParaRPr>
                    </a:p>
                  </a:txBody>
                  <a:tcPr anchor="ctr"/>
                </a:tc>
                <a:tc>
                  <a:txBody>
                    <a:bodyPr/>
                    <a:lstStyle/>
                    <a:p>
                      <a:pPr algn="ctr" rtl="1"/>
                      <a:r>
                        <a:rPr lang="fa-IR" dirty="0" smtClean="0">
                          <a:cs typeface="B Yekan" pitchFamily="2" charset="-78"/>
                        </a:rPr>
                        <a:t>584</a:t>
                      </a:r>
                      <a:endParaRPr lang="en-US" dirty="0">
                        <a:cs typeface="B Yekan" pitchFamily="2" charset="-78"/>
                      </a:endParaRPr>
                    </a:p>
                  </a:txBody>
                  <a:tcPr anchor="ctr"/>
                </a:tc>
                <a:tc>
                  <a:txBody>
                    <a:bodyPr/>
                    <a:lstStyle/>
                    <a:p>
                      <a:pPr algn="ctr" rtl="1"/>
                      <a:r>
                        <a:rPr lang="fa-IR" dirty="0" smtClean="0">
                          <a:cs typeface="B Yekan" pitchFamily="2" charset="-78"/>
                        </a:rPr>
                        <a:t>342</a:t>
                      </a:r>
                      <a:endParaRPr lang="en-US" dirty="0">
                        <a:cs typeface="B Yekan" pitchFamily="2" charset="-78"/>
                      </a:endParaRPr>
                    </a:p>
                  </a:txBody>
                  <a:tcPr anchor="ctr"/>
                </a:tc>
                <a:tc>
                  <a:txBody>
                    <a:bodyPr/>
                    <a:lstStyle/>
                    <a:p>
                      <a:pPr algn="ctr" rtl="1"/>
                      <a:r>
                        <a:rPr lang="fa-IR" dirty="0" smtClean="0">
                          <a:cs typeface="B Yekan" pitchFamily="2" charset="-78"/>
                        </a:rPr>
                        <a:t>ريلي</a:t>
                      </a:r>
                      <a:endParaRPr lang="en-US" dirty="0">
                        <a:cs typeface="B Yekan" pitchFamily="2" charset="-78"/>
                      </a:endParaRPr>
                    </a:p>
                  </a:txBody>
                  <a:tcPr anchor="ctr"/>
                </a:tc>
              </a:tr>
              <a:tr h="691077">
                <a:tc>
                  <a:txBody>
                    <a:bodyPr/>
                    <a:lstStyle/>
                    <a:p>
                      <a:pPr algn="ctr" rtl="1"/>
                      <a:r>
                        <a:rPr lang="fa-IR" dirty="0" smtClean="0">
                          <a:cs typeface="B Yekan" pitchFamily="2" charset="-78"/>
                        </a:rPr>
                        <a:t>100</a:t>
                      </a:r>
                      <a:endParaRPr lang="en-US" dirty="0">
                        <a:cs typeface="B Yekan" pitchFamily="2" charset="-78"/>
                      </a:endParaRPr>
                    </a:p>
                  </a:txBody>
                  <a:tcPr anchor="ctr"/>
                </a:tc>
                <a:tc>
                  <a:txBody>
                    <a:bodyPr/>
                    <a:lstStyle/>
                    <a:p>
                      <a:pPr algn="ctr" rtl="1"/>
                      <a:r>
                        <a:rPr lang="fa-IR" dirty="0" smtClean="0">
                          <a:cs typeface="B Yekan" pitchFamily="2" charset="-78"/>
                        </a:rPr>
                        <a:t>100</a:t>
                      </a:r>
                      <a:endParaRPr lang="en-US" dirty="0">
                        <a:cs typeface="B Yekan" pitchFamily="2" charset="-78"/>
                      </a:endParaRPr>
                    </a:p>
                  </a:txBody>
                  <a:tcPr anchor="ctr"/>
                </a:tc>
                <a:tc>
                  <a:txBody>
                    <a:bodyPr/>
                    <a:lstStyle/>
                    <a:p>
                      <a:pPr algn="ctr" rtl="1"/>
                      <a:r>
                        <a:rPr lang="fa-IR" dirty="0" smtClean="0">
                          <a:cs typeface="B Yekan" pitchFamily="2" charset="-78"/>
                        </a:rPr>
                        <a:t>39391</a:t>
                      </a:r>
                      <a:endParaRPr lang="en-US" dirty="0">
                        <a:cs typeface="B Yekan" pitchFamily="2" charset="-78"/>
                      </a:endParaRPr>
                    </a:p>
                  </a:txBody>
                  <a:tcPr anchor="ctr"/>
                </a:tc>
                <a:tc>
                  <a:txBody>
                    <a:bodyPr/>
                    <a:lstStyle/>
                    <a:p>
                      <a:pPr algn="ctr" rtl="1"/>
                      <a:r>
                        <a:rPr lang="fa-IR" dirty="0" smtClean="0">
                          <a:cs typeface="B Yekan" pitchFamily="2" charset="-78"/>
                        </a:rPr>
                        <a:t>53348</a:t>
                      </a:r>
                      <a:endParaRPr lang="en-US" dirty="0">
                        <a:cs typeface="B Yekan" pitchFamily="2" charset="-78"/>
                      </a:endParaRPr>
                    </a:p>
                  </a:txBody>
                  <a:tcPr anchor="ctr"/>
                </a:tc>
                <a:tc>
                  <a:txBody>
                    <a:bodyPr/>
                    <a:lstStyle/>
                    <a:p>
                      <a:pPr algn="ctr" rtl="1"/>
                      <a:r>
                        <a:rPr lang="fa-IR" dirty="0" smtClean="0">
                          <a:cs typeface="B Yekan" pitchFamily="2" charset="-78"/>
                        </a:rPr>
                        <a:t>مجموع</a:t>
                      </a:r>
                      <a:endParaRPr lang="en-US" dirty="0">
                        <a:cs typeface="B Yekan" pitchFamily="2" charset="-78"/>
                      </a:endParaRPr>
                    </a:p>
                  </a:txBody>
                  <a:tcPr anchor="ctr"/>
                </a:tc>
              </a:tr>
            </a:tbl>
          </a:graphicData>
        </a:graphic>
      </p:graphicFrame>
      <p:sp>
        <p:nvSpPr>
          <p:cNvPr id="5" name="Slide Number Placeholder 4"/>
          <p:cNvSpPr>
            <a:spLocks noGrp="1"/>
          </p:cNvSpPr>
          <p:nvPr>
            <p:ph type="sldNum" sz="quarter" idx="12"/>
          </p:nvPr>
        </p:nvSpPr>
        <p:spPr/>
        <p:txBody>
          <a:bodyPr/>
          <a:lstStyle/>
          <a:p>
            <a:pPr>
              <a:defRPr/>
            </a:pPr>
            <a:fld id="{CCA775CC-75E1-4CED-9142-3766DF001531}" type="slidenum">
              <a:rPr lang="en-US" smtClean="0"/>
              <a:pPr>
                <a:defRPr/>
              </a:pPr>
              <a:t>52</a:t>
            </a:fld>
            <a:endParaRPr lang="en-US"/>
          </a:p>
        </p:txBody>
      </p:sp>
      <p:sp>
        <p:nvSpPr>
          <p:cNvPr id="6" name="Footer Placeholder 5"/>
          <p:cNvSpPr>
            <a:spLocks noGrp="1"/>
          </p:cNvSpPr>
          <p:nvPr>
            <p:ph type="ftr" sz="quarter" idx="11"/>
          </p:nvPr>
        </p:nvSpPr>
        <p:spPr/>
        <p:txBody>
          <a:bodyPr/>
          <a:lstStyle/>
          <a:p>
            <a:pPr>
              <a:defRPr/>
            </a:pPr>
            <a:r>
              <a:rPr lang="fa-IR"/>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868362"/>
          </a:xfrm>
        </p:spPr>
        <p:txBody>
          <a:bodyPr/>
          <a:lstStyle/>
          <a:p>
            <a:pPr rtl="1" eaLnBrk="1" hangingPunct="1"/>
            <a:r>
              <a:rPr lang="fa-IR" sz="2800" dirty="0" smtClean="0">
                <a:cs typeface="B Jadid" pitchFamily="2" charset="-78"/>
              </a:rPr>
              <a:t>سهم ارزشي و وزني صادراتي وسيله حمل كشور</a:t>
            </a:r>
            <a:endParaRPr lang="en-US" sz="2800" dirty="0" smtClean="0">
              <a:cs typeface="B Jadid" pitchFamily="2" charset="-78"/>
            </a:endParaRPr>
          </a:p>
        </p:txBody>
      </p:sp>
      <p:graphicFrame>
        <p:nvGraphicFramePr>
          <p:cNvPr id="2050" name="Object 2"/>
          <p:cNvGraphicFramePr>
            <a:graphicFrameLocks noGrp="1" noChangeAspect="1"/>
          </p:cNvGraphicFramePr>
          <p:nvPr>
            <p:ph type="chart" idx="1"/>
          </p:nvPr>
        </p:nvGraphicFramePr>
        <p:xfrm>
          <a:off x="609600" y="1066800"/>
          <a:ext cx="7605713" cy="4887913"/>
        </p:xfrm>
        <a:graphic>
          <a:graphicData uri="http://schemas.openxmlformats.org/presentationml/2006/ole">
            <mc:AlternateContent xmlns:mc="http://schemas.openxmlformats.org/markup-compatibility/2006">
              <mc:Choice xmlns:v="urn:schemas-microsoft-com:vml" Requires="v">
                <p:oleObj spid="_x0000_s285699" name="Worksheet" r:id="rId5" imgW="7524902" imgH="4705502" progId="Excel.Sheet.8">
                  <p:embed/>
                </p:oleObj>
              </mc:Choice>
              <mc:Fallback>
                <p:oleObj name="Worksheet" r:id="rId5" imgW="7524902" imgH="4705502" progId="Excel.Shee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066800"/>
                        <a:ext cx="7605713" cy="488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2"/>
          </p:nvPr>
        </p:nvSpPr>
        <p:spPr/>
        <p:txBody>
          <a:bodyPr/>
          <a:lstStyle/>
          <a:p>
            <a:pPr>
              <a:defRPr/>
            </a:pPr>
            <a:fld id="{E3E6B266-9CEB-4AF2-89DD-30D44D42FA06}" type="slidenum">
              <a:rPr lang="ar-SA"/>
              <a:pPr>
                <a:defRPr/>
              </a:pPr>
              <a:t>53</a:t>
            </a:fld>
            <a:endParaRPr lang="en-US"/>
          </a:p>
        </p:txBody>
      </p:sp>
      <p:sp>
        <p:nvSpPr>
          <p:cNvPr id="7" name="Footer Placeholder 6"/>
          <p:cNvSpPr>
            <a:spLocks noGrp="1"/>
          </p:cNvSpPr>
          <p:nvPr>
            <p:ph type="ftr" sz="quarter" idx="11"/>
          </p:nvPr>
        </p:nvSpPr>
        <p:spPr/>
        <p:txBody>
          <a:bodyPr/>
          <a:lstStyle/>
          <a:p>
            <a:pPr>
              <a:defRPr/>
            </a:pPr>
            <a:r>
              <a:rPr lang="en-US" smtClean="0"/>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868362"/>
          </a:xfrm>
        </p:spPr>
        <p:txBody>
          <a:bodyPr/>
          <a:lstStyle/>
          <a:p>
            <a:pPr rtl="1" eaLnBrk="1" hangingPunct="1"/>
            <a:r>
              <a:rPr lang="fa-IR" sz="2800" dirty="0" smtClean="0">
                <a:cs typeface="B Jadid" pitchFamily="2" charset="-78"/>
              </a:rPr>
              <a:t>سهم ارزشي و وزني وارداتي وسيله حمل كشور</a:t>
            </a:r>
            <a:endParaRPr lang="en-US" sz="2800" dirty="0" smtClean="0">
              <a:cs typeface="B Jadid" pitchFamily="2" charset="-78"/>
            </a:endParaRPr>
          </a:p>
        </p:txBody>
      </p:sp>
      <p:graphicFrame>
        <p:nvGraphicFramePr>
          <p:cNvPr id="2050" name="Object 2"/>
          <p:cNvGraphicFramePr>
            <a:graphicFrameLocks noGrp="1" noChangeAspect="1"/>
          </p:cNvGraphicFramePr>
          <p:nvPr>
            <p:ph type="chart" idx="1"/>
          </p:nvPr>
        </p:nvGraphicFramePr>
        <p:xfrm>
          <a:off x="609600" y="1133475"/>
          <a:ext cx="7605713" cy="4752975"/>
        </p:xfrm>
        <a:graphic>
          <a:graphicData uri="http://schemas.openxmlformats.org/presentationml/2006/ole">
            <mc:AlternateContent xmlns:mc="http://schemas.openxmlformats.org/markup-compatibility/2006">
              <mc:Choice xmlns:v="urn:schemas-microsoft-com:vml" Requires="v">
                <p:oleObj spid="_x0000_s357379" name="Worksheet" r:id="rId5" imgW="7515149" imgH="4695749" progId="Excel.Sheet.8">
                  <p:embed/>
                </p:oleObj>
              </mc:Choice>
              <mc:Fallback>
                <p:oleObj name="Worksheet" r:id="rId5" imgW="7515149" imgH="4695749" progId="Excel.Shee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133475"/>
                        <a:ext cx="7605713"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2"/>
          </p:nvPr>
        </p:nvSpPr>
        <p:spPr/>
        <p:txBody>
          <a:bodyPr/>
          <a:lstStyle/>
          <a:p>
            <a:pPr>
              <a:defRPr/>
            </a:pPr>
            <a:fld id="{E3E6B266-9CEB-4AF2-89DD-30D44D42FA06}" type="slidenum">
              <a:rPr lang="ar-SA"/>
              <a:pPr>
                <a:defRPr/>
              </a:pPr>
              <a:t>54</a:t>
            </a:fld>
            <a:endParaRPr lang="en-US"/>
          </a:p>
        </p:txBody>
      </p:sp>
      <p:sp>
        <p:nvSpPr>
          <p:cNvPr id="7" name="Footer Placeholder 6"/>
          <p:cNvSpPr>
            <a:spLocks noGrp="1"/>
          </p:cNvSpPr>
          <p:nvPr>
            <p:ph type="ftr" sz="quarter" idx="11"/>
          </p:nvPr>
        </p:nvSpPr>
        <p:spPr/>
        <p:txBody>
          <a:bodyPr/>
          <a:lstStyle/>
          <a:p>
            <a:pPr>
              <a:defRPr/>
            </a:pPr>
            <a:r>
              <a:rPr lang="en-US" smtClean="0"/>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868362"/>
          </a:xfrm>
        </p:spPr>
        <p:txBody>
          <a:bodyPr/>
          <a:lstStyle/>
          <a:p>
            <a:pPr rtl="1" eaLnBrk="1" hangingPunct="1"/>
            <a:r>
              <a:rPr lang="fa-IR" sz="2800" dirty="0" smtClean="0">
                <a:cs typeface="B Jadid" pitchFamily="2" charset="-78"/>
              </a:rPr>
              <a:t>سهم ارزشي و وزني صادراتي و وارداتي وسيله حمل كشور</a:t>
            </a:r>
            <a:endParaRPr lang="en-US" sz="2800" dirty="0" smtClean="0">
              <a:cs typeface="B Jadid" pitchFamily="2" charset="-78"/>
            </a:endParaRPr>
          </a:p>
        </p:txBody>
      </p:sp>
      <p:graphicFrame>
        <p:nvGraphicFramePr>
          <p:cNvPr id="2050" name="Object 2"/>
          <p:cNvGraphicFramePr>
            <a:graphicFrameLocks noGrp="1" noChangeAspect="1"/>
          </p:cNvGraphicFramePr>
          <p:nvPr>
            <p:ph type="chart" idx="1"/>
          </p:nvPr>
        </p:nvGraphicFramePr>
        <p:xfrm>
          <a:off x="609600" y="1133475"/>
          <a:ext cx="7605713" cy="4752975"/>
        </p:xfrm>
        <a:graphic>
          <a:graphicData uri="http://schemas.openxmlformats.org/presentationml/2006/ole">
            <mc:AlternateContent xmlns:mc="http://schemas.openxmlformats.org/markup-compatibility/2006">
              <mc:Choice xmlns:v="urn:schemas-microsoft-com:vml" Requires="v">
                <p:oleObj spid="_x0000_s358403" name="Worksheet" r:id="rId5" imgW="7515149" imgH="4695749" progId="Excel.Sheet.8">
                  <p:embed/>
                </p:oleObj>
              </mc:Choice>
              <mc:Fallback>
                <p:oleObj name="Worksheet" r:id="rId5" imgW="7515149" imgH="4695749" progId="Excel.Shee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133475"/>
                        <a:ext cx="7605713"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2"/>
          </p:nvPr>
        </p:nvSpPr>
        <p:spPr/>
        <p:txBody>
          <a:bodyPr/>
          <a:lstStyle/>
          <a:p>
            <a:pPr>
              <a:defRPr/>
            </a:pPr>
            <a:fld id="{E3E6B266-9CEB-4AF2-89DD-30D44D42FA06}" type="slidenum">
              <a:rPr lang="ar-SA"/>
              <a:pPr>
                <a:defRPr/>
              </a:pPr>
              <a:t>55</a:t>
            </a:fld>
            <a:endParaRPr lang="en-US"/>
          </a:p>
        </p:txBody>
      </p:sp>
      <p:sp>
        <p:nvSpPr>
          <p:cNvPr id="7" name="Footer Placeholder 6"/>
          <p:cNvSpPr>
            <a:spLocks noGrp="1"/>
          </p:cNvSpPr>
          <p:nvPr>
            <p:ph type="ftr" sz="quarter" idx="11"/>
          </p:nvPr>
        </p:nvSpPr>
        <p:spPr/>
        <p:txBody>
          <a:bodyPr/>
          <a:lstStyle/>
          <a:p>
            <a:pPr>
              <a:defRPr/>
            </a:pPr>
            <a:r>
              <a:rPr lang="en-US" smtClean="0"/>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639762"/>
          </a:xfrm>
        </p:spPr>
        <p:txBody>
          <a:bodyPr/>
          <a:lstStyle/>
          <a:p>
            <a:pPr rtl="1" eaLnBrk="1" hangingPunct="1"/>
            <a:r>
              <a:rPr lang="fa-IR" sz="2800" dirty="0" smtClean="0">
                <a:cs typeface="B Jadid" pitchFamily="2" charset="-78"/>
              </a:rPr>
              <a:t>وزن و ارزش انواع وسيله حمل صادراتي استان</a:t>
            </a:r>
            <a:endParaRPr lang="en-US" sz="2800" dirty="0" smtClean="0">
              <a:cs typeface="B Jadid" pitchFamily="2" charset="-78"/>
            </a:endParaRPr>
          </a:p>
        </p:txBody>
      </p:sp>
      <p:graphicFrame>
        <p:nvGraphicFramePr>
          <p:cNvPr id="4" name="Content Placeholder 3"/>
          <p:cNvGraphicFramePr>
            <a:graphicFrameLocks noGrp="1"/>
          </p:cNvGraphicFramePr>
          <p:nvPr>
            <p:ph idx="1"/>
          </p:nvPr>
        </p:nvGraphicFramePr>
        <p:xfrm>
          <a:off x="304800" y="1219200"/>
          <a:ext cx="8153400" cy="4800600"/>
        </p:xfrm>
        <a:graphic>
          <a:graphicData uri="http://schemas.openxmlformats.org/drawingml/2006/table">
            <a:tbl>
              <a:tblPr firstRow="1" bandRow="1">
                <a:tableStyleId>{21E4AEA4-8DFA-4A89-87EB-49C32662AFE0}</a:tableStyleId>
              </a:tblPr>
              <a:tblGrid>
                <a:gridCol w="1059942"/>
                <a:gridCol w="1226058"/>
                <a:gridCol w="1905000"/>
                <a:gridCol w="2209800"/>
                <a:gridCol w="1752600"/>
              </a:tblGrid>
              <a:tr h="1004550">
                <a:tc>
                  <a:txBody>
                    <a:bodyPr/>
                    <a:lstStyle/>
                    <a:p>
                      <a:pPr algn="ctr" rtl="1"/>
                      <a:r>
                        <a:rPr lang="fa-IR" b="0" dirty="0" smtClean="0">
                          <a:cs typeface="B Yekan" pitchFamily="2" charset="-78"/>
                        </a:rPr>
                        <a:t>سهم وزني</a:t>
                      </a:r>
                      <a:endParaRPr lang="en-US" b="0" dirty="0">
                        <a:cs typeface="B Yekan" pitchFamily="2" charset="-78"/>
                      </a:endParaRPr>
                    </a:p>
                  </a:txBody>
                  <a:tcPr anchor="ctr"/>
                </a:tc>
                <a:tc>
                  <a:txBody>
                    <a:bodyPr/>
                    <a:lstStyle/>
                    <a:p>
                      <a:pPr algn="ctr" rtl="1"/>
                      <a:r>
                        <a:rPr lang="fa-IR" b="0" dirty="0" smtClean="0">
                          <a:cs typeface="B Yekan" pitchFamily="2" charset="-78"/>
                        </a:rPr>
                        <a:t>سهم ارزشي</a:t>
                      </a:r>
                      <a:endParaRPr lang="en-US" b="0" dirty="0">
                        <a:cs typeface="B Yekan" pitchFamily="2" charset="-78"/>
                      </a:endParaRPr>
                    </a:p>
                  </a:txBody>
                  <a:tcPr anchor="ctr"/>
                </a:tc>
                <a:tc>
                  <a:txBody>
                    <a:bodyPr/>
                    <a:lstStyle/>
                    <a:p>
                      <a:pPr algn="ctr" rtl="1"/>
                      <a:r>
                        <a:rPr lang="fa-IR" b="0" dirty="0" smtClean="0">
                          <a:cs typeface="B Yekan" pitchFamily="2" charset="-78"/>
                        </a:rPr>
                        <a:t>وزن (هزار تن)</a:t>
                      </a:r>
                      <a:endParaRPr lang="en-US" b="0" dirty="0">
                        <a:cs typeface="B Yekan" pitchFamily="2" charset="-78"/>
                      </a:endParaRPr>
                    </a:p>
                  </a:txBody>
                  <a:tcPr anchor="ctr"/>
                </a:tc>
                <a:tc>
                  <a:txBody>
                    <a:bodyPr/>
                    <a:lstStyle/>
                    <a:p>
                      <a:pPr algn="ctr" rtl="1"/>
                      <a:r>
                        <a:rPr lang="fa-IR" b="0" dirty="0" smtClean="0">
                          <a:cs typeface="B Yekan" pitchFamily="2" charset="-78"/>
                        </a:rPr>
                        <a:t>ارزش (ميليون دلار)</a:t>
                      </a:r>
                      <a:endParaRPr lang="en-US" b="0" dirty="0">
                        <a:cs typeface="B Yekan" pitchFamily="2" charset="-78"/>
                      </a:endParaRPr>
                    </a:p>
                  </a:txBody>
                  <a:tcPr anchor="ctr"/>
                </a:tc>
                <a:tc>
                  <a:txBody>
                    <a:bodyPr/>
                    <a:lstStyle/>
                    <a:p>
                      <a:pPr algn="ctr" rtl="1"/>
                      <a:r>
                        <a:rPr lang="fa-IR" b="0" dirty="0" smtClean="0">
                          <a:cs typeface="B Yekan" pitchFamily="2" charset="-78"/>
                        </a:rPr>
                        <a:t>نوع حمل </a:t>
                      </a:r>
                      <a:endParaRPr lang="en-US" b="0" dirty="0">
                        <a:cs typeface="B Yekan" pitchFamily="2" charset="-78"/>
                      </a:endParaRPr>
                    </a:p>
                  </a:txBody>
                  <a:tcPr anchor="ctr"/>
                </a:tc>
              </a:tr>
              <a:tr h="759210">
                <a:tc>
                  <a:txBody>
                    <a:bodyPr/>
                    <a:lstStyle/>
                    <a:p>
                      <a:pPr algn="ctr" rtl="1"/>
                      <a:r>
                        <a:rPr lang="fa-IR" dirty="0" smtClean="0">
                          <a:cs typeface="B Yekan" pitchFamily="2" charset="-78"/>
                        </a:rPr>
                        <a:t>47</a:t>
                      </a:r>
                      <a:endParaRPr lang="en-US" dirty="0">
                        <a:cs typeface="B Yekan" pitchFamily="2" charset="-78"/>
                      </a:endParaRPr>
                    </a:p>
                  </a:txBody>
                  <a:tcPr anchor="ctr"/>
                </a:tc>
                <a:tc>
                  <a:txBody>
                    <a:bodyPr/>
                    <a:lstStyle/>
                    <a:p>
                      <a:pPr algn="ctr" rtl="1"/>
                      <a:r>
                        <a:rPr lang="fa-IR" dirty="0" smtClean="0">
                          <a:cs typeface="B Yekan" pitchFamily="2" charset="-78"/>
                        </a:rPr>
                        <a:t>40</a:t>
                      </a:r>
                      <a:endParaRPr lang="en-US" dirty="0">
                        <a:cs typeface="B Yekan" pitchFamily="2" charset="-78"/>
                      </a:endParaRPr>
                    </a:p>
                  </a:txBody>
                  <a:tcPr anchor="ctr"/>
                </a:tc>
                <a:tc>
                  <a:txBody>
                    <a:bodyPr/>
                    <a:lstStyle/>
                    <a:p>
                      <a:pPr algn="ctr" rtl="1"/>
                      <a:r>
                        <a:rPr lang="fa-IR" dirty="0" smtClean="0">
                          <a:cs typeface="B Yekan" pitchFamily="2" charset="-78"/>
                        </a:rPr>
                        <a:t>1897</a:t>
                      </a:r>
                      <a:endParaRPr lang="en-US" dirty="0">
                        <a:cs typeface="B Yekan" pitchFamily="2" charset="-78"/>
                      </a:endParaRPr>
                    </a:p>
                  </a:txBody>
                  <a:tcPr anchor="ctr"/>
                </a:tc>
                <a:tc>
                  <a:txBody>
                    <a:bodyPr/>
                    <a:lstStyle/>
                    <a:p>
                      <a:pPr algn="ctr" rtl="1"/>
                      <a:r>
                        <a:rPr lang="fa-IR" dirty="0" smtClean="0">
                          <a:cs typeface="B Yekan" pitchFamily="2" charset="-78"/>
                        </a:rPr>
                        <a:t>1426</a:t>
                      </a:r>
                      <a:endParaRPr lang="en-US" dirty="0">
                        <a:cs typeface="B Yekan" pitchFamily="2" charset="-78"/>
                      </a:endParaRPr>
                    </a:p>
                  </a:txBody>
                  <a:tcPr anchor="ctr"/>
                </a:tc>
                <a:tc>
                  <a:txBody>
                    <a:bodyPr/>
                    <a:lstStyle/>
                    <a:p>
                      <a:pPr algn="ctr" rtl="1"/>
                      <a:r>
                        <a:rPr lang="fa-IR" dirty="0" smtClean="0">
                          <a:cs typeface="B Yekan" pitchFamily="2" charset="-78"/>
                        </a:rPr>
                        <a:t>زميني</a:t>
                      </a:r>
                      <a:endParaRPr lang="en-US" dirty="0">
                        <a:cs typeface="B Yekan" pitchFamily="2" charset="-78"/>
                      </a:endParaRPr>
                    </a:p>
                  </a:txBody>
                  <a:tcPr anchor="ctr"/>
                </a:tc>
              </a:tr>
              <a:tr h="759210">
                <a:tc>
                  <a:txBody>
                    <a:bodyPr/>
                    <a:lstStyle/>
                    <a:p>
                      <a:pPr algn="ctr" rtl="1"/>
                      <a:r>
                        <a:rPr lang="fa-IR" dirty="0" smtClean="0">
                          <a:cs typeface="B Yekan" pitchFamily="2" charset="-78"/>
                        </a:rPr>
                        <a:t>38</a:t>
                      </a:r>
                      <a:endParaRPr lang="en-US" dirty="0">
                        <a:cs typeface="B Yekan" pitchFamily="2" charset="-78"/>
                      </a:endParaRPr>
                    </a:p>
                  </a:txBody>
                  <a:tcPr anchor="ctr"/>
                </a:tc>
                <a:tc>
                  <a:txBody>
                    <a:bodyPr/>
                    <a:lstStyle/>
                    <a:p>
                      <a:pPr algn="ctr" rtl="1"/>
                      <a:r>
                        <a:rPr lang="fa-IR" dirty="0" smtClean="0">
                          <a:cs typeface="B Yekan" pitchFamily="2" charset="-78"/>
                        </a:rPr>
                        <a:t>59</a:t>
                      </a:r>
                      <a:endParaRPr lang="en-US" dirty="0">
                        <a:cs typeface="B Yekan" pitchFamily="2" charset="-78"/>
                      </a:endParaRPr>
                    </a:p>
                  </a:txBody>
                  <a:tcPr anchor="ctr"/>
                </a:tc>
                <a:tc>
                  <a:txBody>
                    <a:bodyPr/>
                    <a:lstStyle/>
                    <a:p>
                      <a:pPr algn="ctr" rtl="1"/>
                      <a:r>
                        <a:rPr lang="fa-IR" dirty="0" smtClean="0">
                          <a:cs typeface="B Yekan" pitchFamily="2" charset="-78"/>
                        </a:rPr>
                        <a:t>2839</a:t>
                      </a:r>
                      <a:endParaRPr lang="en-US" dirty="0">
                        <a:cs typeface="B Yekan" pitchFamily="2" charset="-78"/>
                      </a:endParaRPr>
                    </a:p>
                  </a:txBody>
                  <a:tcPr anchor="ctr"/>
                </a:tc>
                <a:tc>
                  <a:txBody>
                    <a:bodyPr/>
                    <a:lstStyle/>
                    <a:p>
                      <a:pPr algn="ctr" rtl="1"/>
                      <a:r>
                        <a:rPr lang="fa-IR" dirty="0" smtClean="0">
                          <a:cs typeface="B Yekan" pitchFamily="2" charset="-78"/>
                        </a:rPr>
                        <a:t>1134</a:t>
                      </a:r>
                      <a:endParaRPr lang="en-US" dirty="0">
                        <a:cs typeface="B Yekan" pitchFamily="2" charset="-78"/>
                      </a:endParaRPr>
                    </a:p>
                  </a:txBody>
                  <a:tcPr anchor="ctr"/>
                </a:tc>
                <a:tc>
                  <a:txBody>
                    <a:bodyPr/>
                    <a:lstStyle/>
                    <a:p>
                      <a:pPr algn="ctr" rtl="1"/>
                      <a:r>
                        <a:rPr lang="fa-IR" dirty="0" smtClean="0">
                          <a:cs typeface="B Yekan" pitchFamily="2" charset="-78"/>
                        </a:rPr>
                        <a:t>دريايي</a:t>
                      </a:r>
                      <a:endParaRPr lang="en-US" dirty="0">
                        <a:cs typeface="B Yekan" pitchFamily="2" charset="-78"/>
                      </a:endParaRPr>
                    </a:p>
                  </a:txBody>
                  <a:tcPr anchor="ctr"/>
                </a:tc>
              </a:tr>
              <a:tr h="759210">
                <a:tc>
                  <a:txBody>
                    <a:bodyPr/>
                    <a:lstStyle/>
                    <a:p>
                      <a:pPr algn="ctr" rtl="1"/>
                      <a:r>
                        <a:rPr lang="fa-IR" dirty="0" smtClean="0">
                          <a:cs typeface="B Yekan" pitchFamily="2" charset="-78"/>
                        </a:rPr>
                        <a:t>14</a:t>
                      </a:r>
                      <a:endParaRPr lang="en-US" dirty="0">
                        <a:cs typeface="B Yekan" pitchFamily="2" charset="-78"/>
                      </a:endParaRPr>
                    </a:p>
                  </a:txBody>
                  <a:tcPr anchor="ctr"/>
                </a:tc>
                <a:tc>
                  <a:txBody>
                    <a:bodyPr/>
                    <a:lstStyle/>
                    <a:p>
                      <a:pPr algn="ctr" rtl="1"/>
                      <a:r>
                        <a:rPr lang="fa-IR" dirty="0" smtClean="0">
                          <a:cs typeface="B Yekan" pitchFamily="2" charset="-78"/>
                        </a:rPr>
                        <a:t>0</a:t>
                      </a:r>
                      <a:endParaRPr lang="en-US" dirty="0">
                        <a:cs typeface="B Yekan" pitchFamily="2" charset="-78"/>
                      </a:endParaRPr>
                    </a:p>
                  </a:txBody>
                  <a:tcPr anchor="ctr"/>
                </a:tc>
                <a:tc>
                  <a:txBody>
                    <a:bodyPr/>
                    <a:lstStyle/>
                    <a:p>
                      <a:pPr algn="ctr" rtl="1"/>
                      <a:r>
                        <a:rPr lang="fa-IR" dirty="0" smtClean="0">
                          <a:cs typeface="B Yekan" pitchFamily="2" charset="-78"/>
                        </a:rPr>
                        <a:t>1</a:t>
                      </a:r>
                      <a:endParaRPr lang="en-US" dirty="0">
                        <a:cs typeface="B Yekan" pitchFamily="2" charset="-78"/>
                      </a:endParaRPr>
                    </a:p>
                  </a:txBody>
                  <a:tcPr anchor="ctr"/>
                </a:tc>
                <a:tc>
                  <a:txBody>
                    <a:bodyPr/>
                    <a:lstStyle/>
                    <a:p>
                      <a:pPr algn="ctr" rtl="1"/>
                      <a:r>
                        <a:rPr lang="fa-IR" dirty="0" smtClean="0">
                          <a:cs typeface="B Yekan" pitchFamily="2" charset="-78"/>
                        </a:rPr>
                        <a:t>415</a:t>
                      </a:r>
                      <a:endParaRPr lang="en-US" dirty="0">
                        <a:cs typeface="B Yekan" pitchFamily="2" charset="-78"/>
                      </a:endParaRPr>
                    </a:p>
                  </a:txBody>
                  <a:tcPr anchor="ctr"/>
                </a:tc>
                <a:tc>
                  <a:txBody>
                    <a:bodyPr/>
                    <a:lstStyle/>
                    <a:p>
                      <a:pPr algn="ctr" rtl="1"/>
                      <a:r>
                        <a:rPr lang="fa-IR" dirty="0" smtClean="0">
                          <a:cs typeface="B Yekan" pitchFamily="2" charset="-78"/>
                        </a:rPr>
                        <a:t>هوايي</a:t>
                      </a:r>
                      <a:endParaRPr lang="en-US" dirty="0">
                        <a:cs typeface="B Yekan" pitchFamily="2" charset="-78"/>
                      </a:endParaRPr>
                    </a:p>
                  </a:txBody>
                  <a:tcPr anchor="ctr"/>
                </a:tc>
              </a:tr>
              <a:tr h="759210">
                <a:tc>
                  <a:txBody>
                    <a:bodyPr/>
                    <a:lstStyle/>
                    <a:p>
                      <a:pPr algn="ctr" rtl="1"/>
                      <a:r>
                        <a:rPr lang="fa-IR" dirty="0" smtClean="0">
                          <a:cs typeface="B Yekan" pitchFamily="2" charset="-78"/>
                        </a:rPr>
                        <a:t>1</a:t>
                      </a:r>
                      <a:endParaRPr lang="en-US" dirty="0">
                        <a:cs typeface="B Yekan" pitchFamily="2" charset="-78"/>
                      </a:endParaRPr>
                    </a:p>
                  </a:txBody>
                  <a:tcPr anchor="ctr"/>
                </a:tc>
                <a:tc>
                  <a:txBody>
                    <a:bodyPr/>
                    <a:lstStyle/>
                    <a:p>
                      <a:pPr algn="ctr" rtl="1"/>
                      <a:r>
                        <a:rPr lang="fa-IR" dirty="0" smtClean="0">
                          <a:cs typeface="B Yekan" pitchFamily="2" charset="-78"/>
                        </a:rPr>
                        <a:t>1</a:t>
                      </a:r>
                      <a:endParaRPr lang="en-US" dirty="0">
                        <a:cs typeface="B Yekan" pitchFamily="2" charset="-78"/>
                      </a:endParaRPr>
                    </a:p>
                  </a:txBody>
                  <a:tcPr anchor="ctr"/>
                </a:tc>
                <a:tc>
                  <a:txBody>
                    <a:bodyPr/>
                    <a:lstStyle/>
                    <a:p>
                      <a:pPr algn="ctr" rtl="1"/>
                      <a:r>
                        <a:rPr lang="fa-IR" dirty="0" smtClean="0">
                          <a:cs typeface="B Yekan" pitchFamily="2" charset="-78"/>
                        </a:rPr>
                        <a:t>47</a:t>
                      </a:r>
                      <a:endParaRPr lang="en-US" dirty="0">
                        <a:cs typeface="B Yekan" pitchFamily="2" charset="-78"/>
                      </a:endParaRPr>
                    </a:p>
                  </a:txBody>
                  <a:tcPr anchor="ctr"/>
                </a:tc>
                <a:tc>
                  <a:txBody>
                    <a:bodyPr/>
                    <a:lstStyle/>
                    <a:p>
                      <a:pPr algn="ctr" rtl="1"/>
                      <a:r>
                        <a:rPr lang="fa-IR" dirty="0" smtClean="0">
                          <a:cs typeface="B Yekan" pitchFamily="2" charset="-78"/>
                        </a:rPr>
                        <a:t>36</a:t>
                      </a:r>
                      <a:endParaRPr lang="en-US" dirty="0">
                        <a:cs typeface="B Yekan" pitchFamily="2" charset="-78"/>
                      </a:endParaRPr>
                    </a:p>
                  </a:txBody>
                  <a:tcPr anchor="ctr"/>
                </a:tc>
                <a:tc>
                  <a:txBody>
                    <a:bodyPr/>
                    <a:lstStyle/>
                    <a:p>
                      <a:pPr algn="ctr" rtl="1"/>
                      <a:r>
                        <a:rPr lang="fa-IR" dirty="0" smtClean="0">
                          <a:cs typeface="B Yekan" pitchFamily="2" charset="-78"/>
                        </a:rPr>
                        <a:t>ريلي</a:t>
                      </a:r>
                      <a:endParaRPr lang="en-US" dirty="0">
                        <a:cs typeface="B Yekan" pitchFamily="2" charset="-78"/>
                      </a:endParaRPr>
                    </a:p>
                  </a:txBody>
                  <a:tcPr anchor="ctr"/>
                </a:tc>
              </a:tr>
              <a:tr h="759210">
                <a:tc>
                  <a:txBody>
                    <a:bodyPr/>
                    <a:lstStyle/>
                    <a:p>
                      <a:pPr algn="ctr" rtl="1"/>
                      <a:r>
                        <a:rPr lang="fa-IR" dirty="0" smtClean="0">
                          <a:cs typeface="B Yekan" pitchFamily="2" charset="-78"/>
                        </a:rPr>
                        <a:t>100</a:t>
                      </a:r>
                      <a:endParaRPr lang="en-US" dirty="0">
                        <a:cs typeface="B Yekan" pitchFamily="2" charset="-78"/>
                      </a:endParaRPr>
                    </a:p>
                  </a:txBody>
                  <a:tcPr anchor="ctr"/>
                </a:tc>
                <a:tc>
                  <a:txBody>
                    <a:bodyPr/>
                    <a:lstStyle/>
                    <a:p>
                      <a:pPr algn="ctr" rtl="1"/>
                      <a:r>
                        <a:rPr lang="fa-IR" dirty="0" smtClean="0">
                          <a:cs typeface="B Yekan" pitchFamily="2" charset="-78"/>
                        </a:rPr>
                        <a:t>100</a:t>
                      </a:r>
                      <a:endParaRPr lang="en-US" dirty="0">
                        <a:cs typeface="B Yekan" pitchFamily="2" charset="-78"/>
                      </a:endParaRPr>
                    </a:p>
                  </a:txBody>
                  <a:tcPr anchor="ctr"/>
                </a:tc>
                <a:tc>
                  <a:txBody>
                    <a:bodyPr/>
                    <a:lstStyle/>
                    <a:p>
                      <a:pPr algn="ctr" rtl="1"/>
                      <a:r>
                        <a:rPr lang="fa-IR" dirty="0" smtClean="0">
                          <a:cs typeface="B Yekan" pitchFamily="2" charset="-78"/>
                        </a:rPr>
                        <a:t>4786</a:t>
                      </a:r>
                      <a:endParaRPr lang="en-US" dirty="0">
                        <a:cs typeface="B Yekan" pitchFamily="2" charset="-78"/>
                      </a:endParaRPr>
                    </a:p>
                  </a:txBody>
                  <a:tcPr anchor="ctr"/>
                </a:tc>
                <a:tc>
                  <a:txBody>
                    <a:bodyPr/>
                    <a:lstStyle/>
                    <a:p>
                      <a:pPr algn="ctr" rtl="1"/>
                      <a:r>
                        <a:rPr lang="fa-IR" dirty="0" smtClean="0">
                          <a:cs typeface="B Yekan" pitchFamily="2" charset="-78"/>
                        </a:rPr>
                        <a:t>3016</a:t>
                      </a:r>
                      <a:endParaRPr lang="en-US" dirty="0">
                        <a:cs typeface="B Yekan" pitchFamily="2" charset="-78"/>
                      </a:endParaRPr>
                    </a:p>
                  </a:txBody>
                  <a:tcPr anchor="ctr"/>
                </a:tc>
                <a:tc>
                  <a:txBody>
                    <a:bodyPr/>
                    <a:lstStyle/>
                    <a:p>
                      <a:pPr algn="ctr" rtl="1"/>
                      <a:r>
                        <a:rPr lang="fa-IR" dirty="0" smtClean="0">
                          <a:cs typeface="B Yekan" pitchFamily="2" charset="-78"/>
                        </a:rPr>
                        <a:t>مجموع</a:t>
                      </a:r>
                      <a:endParaRPr lang="en-US" dirty="0">
                        <a:cs typeface="B Yekan" pitchFamily="2" charset="-78"/>
                      </a:endParaRPr>
                    </a:p>
                  </a:txBody>
                  <a:tcPr anchor="ctr"/>
                </a:tc>
              </a:tr>
            </a:tbl>
          </a:graphicData>
        </a:graphic>
      </p:graphicFrame>
      <p:sp>
        <p:nvSpPr>
          <p:cNvPr id="5" name="Slide Number Placeholder 4"/>
          <p:cNvSpPr>
            <a:spLocks noGrp="1"/>
          </p:cNvSpPr>
          <p:nvPr>
            <p:ph type="sldNum" sz="quarter" idx="12"/>
          </p:nvPr>
        </p:nvSpPr>
        <p:spPr/>
        <p:txBody>
          <a:bodyPr/>
          <a:lstStyle/>
          <a:p>
            <a:pPr>
              <a:defRPr/>
            </a:pPr>
            <a:fld id="{CCA775CC-75E1-4CED-9142-3766DF001531}" type="slidenum">
              <a:rPr lang="en-US" smtClean="0"/>
              <a:pPr>
                <a:defRPr/>
              </a:pPr>
              <a:t>56</a:t>
            </a:fld>
            <a:endParaRPr lang="en-US"/>
          </a:p>
        </p:txBody>
      </p:sp>
      <p:sp>
        <p:nvSpPr>
          <p:cNvPr id="6" name="Footer Placeholder 5"/>
          <p:cNvSpPr>
            <a:spLocks noGrp="1"/>
          </p:cNvSpPr>
          <p:nvPr>
            <p:ph type="ftr" sz="quarter" idx="11"/>
          </p:nvPr>
        </p:nvSpPr>
        <p:spPr/>
        <p:txBody>
          <a:bodyPr/>
          <a:lstStyle/>
          <a:p>
            <a:pPr>
              <a:defRPr/>
            </a:pPr>
            <a:r>
              <a:rPr lang="fa-IR"/>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868362"/>
          </a:xfrm>
        </p:spPr>
        <p:txBody>
          <a:bodyPr/>
          <a:lstStyle/>
          <a:p>
            <a:pPr rtl="1" eaLnBrk="1" hangingPunct="1"/>
            <a:r>
              <a:rPr lang="fa-IR" sz="2800" dirty="0" smtClean="0">
                <a:cs typeface="B Jadid" pitchFamily="2" charset="-78"/>
              </a:rPr>
              <a:t>سهم ارزشي و وزني صادراتي وسيله حمل استان</a:t>
            </a:r>
            <a:endParaRPr lang="en-US" sz="2800" dirty="0" smtClean="0">
              <a:cs typeface="B Jadid" pitchFamily="2" charset="-78"/>
            </a:endParaRPr>
          </a:p>
        </p:txBody>
      </p:sp>
      <p:graphicFrame>
        <p:nvGraphicFramePr>
          <p:cNvPr id="2050" name="Object 2"/>
          <p:cNvGraphicFramePr>
            <a:graphicFrameLocks noGrp="1" noChangeAspect="1"/>
          </p:cNvGraphicFramePr>
          <p:nvPr>
            <p:ph type="chart" idx="1"/>
          </p:nvPr>
        </p:nvGraphicFramePr>
        <p:xfrm>
          <a:off x="533400" y="1274763"/>
          <a:ext cx="7681913" cy="4841875"/>
        </p:xfrm>
        <a:graphic>
          <a:graphicData uri="http://schemas.openxmlformats.org/presentationml/2006/ole">
            <mc:AlternateContent xmlns:mc="http://schemas.openxmlformats.org/markup-compatibility/2006">
              <mc:Choice xmlns:v="urn:schemas-microsoft-com:vml" Requires="v">
                <p:oleObj spid="_x0000_s286723" name="Worksheet" r:id="rId5" imgW="7524902" imgH="4743602" progId="Excel.Sheet.8">
                  <p:embed/>
                </p:oleObj>
              </mc:Choice>
              <mc:Fallback>
                <p:oleObj name="Worksheet" r:id="rId5" imgW="7524902" imgH="4743602" progId="Excel.Shee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274763"/>
                        <a:ext cx="7681913"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2"/>
          </p:nvPr>
        </p:nvSpPr>
        <p:spPr/>
        <p:txBody>
          <a:bodyPr/>
          <a:lstStyle/>
          <a:p>
            <a:pPr>
              <a:defRPr/>
            </a:pPr>
            <a:fld id="{E3E6B266-9CEB-4AF2-89DD-30D44D42FA06}" type="slidenum">
              <a:rPr lang="ar-SA"/>
              <a:pPr>
                <a:defRPr/>
              </a:pPr>
              <a:t>57</a:t>
            </a:fld>
            <a:endParaRPr lang="en-US"/>
          </a:p>
        </p:txBody>
      </p:sp>
      <p:sp>
        <p:nvSpPr>
          <p:cNvPr id="7" name="Footer Placeholder 6"/>
          <p:cNvSpPr>
            <a:spLocks noGrp="1"/>
          </p:cNvSpPr>
          <p:nvPr>
            <p:ph type="ftr" sz="quarter" idx="11"/>
          </p:nvPr>
        </p:nvSpPr>
        <p:spPr/>
        <p:txBody>
          <a:bodyPr/>
          <a:lstStyle/>
          <a:p>
            <a:pPr>
              <a:defRPr/>
            </a:pPr>
            <a:r>
              <a:rPr lang="en-US" smtClean="0"/>
              <a:t>اداره كل گمرك اصفهان</a:t>
            </a:r>
            <a:endParaRPr lang="en-US"/>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4000" dirty="0" smtClean="0">
                <a:cs typeface="B Jadid" pitchFamily="2" charset="-78"/>
              </a:rPr>
              <a:t>مقايسه وضعيت صادرات استان با كشور</a:t>
            </a:r>
            <a:endParaRPr lang="fa-IR" sz="4000" dirty="0">
              <a:cs typeface="B Jadid" pitchFamily="2" charset="-78"/>
            </a:endParaRPr>
          </a:p>
        </p:txBody>
      </p:sp>
      <p:sp>
        <p:nvSpPr>
          <p:cNvPr id="4" name="Footer Placeholder 3"/>
          <p:cNvSpPr>
            <a:spLocks noGrp="1"/>
          </p:cNvSpPr>
          <p:nvPr>
            <p:ph type="ftr" sz="quarter" idx="11"/>
          </p:nvPr>
        </p:nvSpPr>
        <p:spPr/>
        <p:txBody>
          <a:bodyPr/>
          <a:lstStyle/>
          <a:p>
            <a:pPr>
              <a:defRPr/>
            </a:pPr>
            <a:r>
              <a:rPr lang="fa-IR" smtClean="0"/>
              <a:t>اداره كل گمرك اصفهان</a:t>
            </a:r>
            <a:endParaRPr lang="en-US"/>
          </a:p>
        </p:txBody>
      </p:sp>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58</a:t>
            </a:fld>
            <a:endParaRPr lang="en-US"/>
          </a:p>
        </p:txBody>
      </p:sp>
      <p:graphicFrame>
        <p:nvGraphicFramePr>
          <p:cNvPr id="6" name="Content Placeholder 3"/>
          <p:cNvGraphicFramePr>
            <a:graphicFrameLocks noGrp="1"/>
          </p:cNvGraphicFramePr>
          <p:nvPr>
            <p:ph idx="1"/>
          </p:nvPr>
        </p:nvGraphicFramePr>
        <p:xfrm>
          <a:off x="457200" y="1600200"/>
          <a:ext cx="8305800" cy="3957123"/>
        </p:xfrm>
        <a:graphic>
          <a:graphicData uri="http://schemas.openxmlformats.org/drawingml/2006/table">
            <a:tbl>
              <a:tblPr firstRow="1" bandRow="1">
                <a:tableStyleId>{21E4AEA4-8DFA-4A89-87EB-49C32662AFE0}</a:tableStyleId>
              </a:tblPr>
              <a:tblGrid>
                <a:gridCol w="2696688"/>
                <a:gridCol w="3128159"/>
                <a:gridCol w="2480953"/>
              </a:tblGrid>
              <a:tr h="1192815">
                <a:tc>
                  <a:txBody>
                    <a:bodyPr/>
                    <a:lstStyle/>
                    <a:p>
                      <a:pPr algn="ctr" rtl="1"/>
                      <a:r>
                        <a:rPr lang="fa-IR" b="0" dirty="0" smtClean="0">
                          <a:cs typeface="B Yekan" pitchFamily="2" charset="-78"/>
                        </a:rPr>
                        <a:t>سهم ارزشي استان از كشور</a:t>
                      </a:r>
                      <a:endParaRPr lang="en-US" b="0" dirty="0">
                        <a:cs typeface="B Yekan" pitchFamily="2" charset="-78"/>
                      </a:endParaRPr>
                    </a:p>
                  </a:txBody>
                  <a:tcPr anchor="ctr"/>
                </a:tc>
                <a:tc>
                  <a:txBody>
                    <a:bodyPr/>
                    <a:lstStyle/>
                    <a:p>
                      <a:pPr algn="ctr" rtl="1"/>
                      <a:r>
                        <a:rPr lang="fa-IR" b="0" dirty="0" smtClean="0">
                          <a:cs typeface="B Yekan" pitchFamily="2" charset="-78"/>
                        </a:rPr>
                        <a:t>سهم وزني استان از كشور</a:t>
                      </a:r>
                      <a:endParaRPr lang="en-US" b="0" dirty="0">
                        <a:cs typeface="B Yekan" pitchFamily="2" charset="-78"/>
                      </a:endParaRPr>
                    </a:p>
                  </a:txBody>
                  <a:tcPr anchor="ctr"/>
                </a:tc>
                <a:tc>
                  <a:txBody>
                    <a:bodyPr/>
                    <a:lstStyle/>
                    <a:p>
                      <a:pPr algn="ctr" rtl="1"/>
                      <a:r>
                        <a:rPr lang="fa-IR" b="0" dirty="0" smtClean="0">
                          <a:cs typeface="B Yekan" pitchFamily="2" charset="-78"/>
                        </a:rPr>
                        <a:t>نوع حمل </a:t>
                      </a:r>
                      <a:endParaRPr lang="en-US" b="0" dirty="0">
                        <a:cs typeface="B Yekan" pitchFamily="2" charset="-78"/>
                      </a:endParaRPr>
                    </a:p>
                  </a:txBody>
                  <a:tcPr anchor="ctr"/>
                </a:tc>
              </a:tr>
              <a:tr h="691077">
                <a:tc>
                  <a:txBody>
                    <a:bodyPr/>
                    <a:lstStyle/>
                    <a:p>
                      <a:pPr algn="ctr" rtl="1"/>
                      <a:r>
                        <a:rPr lang="fa-IR" dirty="0" smtClean="0">
                          <a:cs typeface="B Yekan" pitchFamily="2" charset="-78"/>
                        </a:rPr>
                        <a:t>11</a:t>
                      </a:r>
                      <a:endParaRPr lang="en-US" dirty="0">
                        <a:cs typeface="B Yekan" pitchFamily="2" charset="-78"/>
                      </a:endParaRPr>
                    </a:p>
                  </a:txBody>
                  <a:tcPr anchor="ctr"/>
                </a:tc>
                <a:tc>
                  <a:txBody>
                    <a:bodyPr/>
                    <a:lstStyle/>
                    <a:p>
                      <a:pPr algn="ctr" rtl="1"/>
                      <a:r>
                        <a:rPr lang="fa-IR" dirty="0" smtClean="0">
                          <a:cs typeface="B Yekan" pitchFamily="2" charset="-78"/>
                        </a:rPr>
                        <a:t>9</a:t>
                      </a:r>
                      <a:endParaRPr lang="en-US" dirty="0">
                        <a:cs typeface="B Yekan" pitchFamily="2" charset="-78"/>
                      </a:endParaRPr>
                    </a:p>
                  </a:txBody>
                  <a:tcPr anchor="ctr"/>
                </a:tc>
                <a:tc>
                  <a:txBody>
                    <a:bodyPr/>
                    <a:lstStyle/>
                    <a:p>
                      <a:pPr algn="ctr" rtl="1"/>
                      <a:r>
                        <a:rPr lang="fa-IR" dirty="0" smtClean="0">
                          <a:cs typeface="B Yekan" pitchFamily="2" charset="-78"/>
                        </a:rPr>
                        <a:t>زميني</a:t>
                      </a:r>
                      <a:endParaRPr lang="en-US" dirty="0">
                        <a:cs typeface="B Yekan" pitchFamily="2" charset="-78"/>
                      </a:endParaRPr>
                    </a:p>
                  </a:txBody>
                  <a:tcPr anchor="ctr"/>
                </a:tc>
              </a:tr>
              <a:tr h="691077">
                <a:tc>
                  <a:txBody>
                    <a:bodyPr/>
                    <a:lstStyle/>
                    <a:p>
                      <a:pPr algn="ctr" rtl="1"/>
                      <a:r>
                        <a:rPr lang="fa-IR" dirty="0" smtClean="0">
                          <a:cs typeface="B Yekan" pitchFamily="2" charset="-78"/>
                        </a:rPr>
                        <a:t>7</a:t>
                      </a:r>
                      <a:endParaRPr lang="en-US" dirty="0">
                        <a:cs typeface="B Yekan" pitchFamily="2" charset="-78"/>
                      </a:endParaRPr>
                    </a:p>
                  </a:txBody>
                  <a:tcPr anchor="ctr"/>
                </a:tc>
                <a:tc>
                  <a:txBody>
                    <a:bodyPr/>
                    <a:lstStyle/>
                    <a:p>
                      <a:pPr algn="ctr" rtl="1"/>
                      <a:r>
                        <a:rPr lang="fa-IR" dirty="0" smtClean="0">
                          <a:cs typeface="B Yekan" pitchFamily="2" charset="-78"/>
                        </a:rPr>
                        <a:t>6</a:t>
                      </a:r>
                      <a:endParaRPr lang="en-US" dirty="0">
                        <a:cs typeface="B Yekan" pitchFamily="2" charset="-78"/>
                      </a:endParaRPr>
                    </a:p>
                  </a:txBody>
                  <a:tcPr anchor="ctr"/>
                </a:tc>
                <a:tc>
                  <a:txBody>
                    <a:bodyPr/>
                    <a:lstStyle/>
                    <a:p>
                      <a:pPr algn="ctr" rtl="1"/>
                      <a:r>
                        <a:rPr lang="fa-IR" dirty="0" smtClean="0">
                          <a:cs typeface="B Yekan" pitchFamily="2" charset="-78"/>
                        </a:rPr>
                        <a:t>دريايي</a:t>
                      </a:r>
                      <a:endParaRPr lang="en-US" dirty="0">
                        <a:cs typeface="B Yekan" pitchFamily="2" charset="-78"/>
                      </a:endParaRPr>
                    </a:p>
                  </a:txBody>
                  <a:tcPr anchor="ctr"/>
                </a:tc>
              </a:tr>
              <a:tr h="691077">
                <a:tc>
                  <a:txBody>
                    <a:bodyPr/>
                    <a:lstStyle/>
                    <a:p>
                      <a:pPr algn="ctr" rtl="1"/>
                      <a:r>
                        <a:rPr lang="fa-IR" dirty="0" smtClean="0">
                          <a:cs typeface="B Yekan" pitchFamily="2" charset="-78"/>
                        </a:rPr>
                        <a:t>19</a:t>
                      </a:r>
                      <a:endParaRPr lang="en-US" dirty="0">
                        <a:cs typeface="B Yekan" pitchFamily="2" charset="-78"/>
                      </a:endParaRPr>
                    </a:p>
                  </a:txBody>
                  <a:tcPr anchor="ctr"/>
                </a:tc>
                <a:tc>
                  <a:txBody>
                    <a:bodyPr/>
                    <a:lstStyle/>
                    <a:p>
                      <a:pPr algn="ctr" rtl="1"/>
                      <a:r>
                        <a:rPr lang="fa-IR" dirty="0" smtClean="0">
                          <a:cs typeface="B Yekan" pitchFamily="2" charset="-78"/>
                        </a:rPr>
                        <a:t>3</a:t>
                      </a:r>
                      <a:endParaRPr lang="en-US" dirty="0">
                        <a:cs typeface="B Yekan" pitchFamily="2" charset="-78"/>
                      </a:endParaRPr>
                    </a:p>
                  </a:txBody>
                  <a:tcPr anchor="ctr"/>
                </a:tc>
                <a:tc>
                  <a:txBody>
                    <a:bodyPr/>
                    <a:lstStyle/>
                    <a:p>
                      <a:pPr algn="ctr" rtl="1"/>
                      <a:r>
                        <a:rPr lang="fa-IR" dirty="0" smtClean="0">
                          <a:cs typeface="B Yekan" pitchFamily="2" charset="-78"/>
                        </a:rPr>
                        <a:t>هوايي</a:t>
                      </a:r>
                      <a:endParaRPr lang="en-US" dirty="0">
                        <a:cs typeface="B Yekan" pitchFamily="2" charset="-78"/>
                      </a:endParaRPr>
                    </a:p>
                  </a:txBody>
                  <a:tcPr anchor="ctr"/>
                </a:tc>
              </a:tr>
              <a:tr h="691077">
                <a:tc>
                  <a:txBody>
                    <a:bodyPr/>
                    <a:lstStyle/>
                    <a:p>
                      <a:pPr algn="ctr" rtl="1"/>
                      <a:r>
                        <a:rPr lang="fa-IR" dirty="0" smtClean="0">
                          <a:cs typeface="B Yekan" pitchFamily="2" charset="-78"/>
                        </a:rPr>
                        <a:t>9</a:t>
                      </a:r>
                      <a:endParaRPr lang="en-US" dirty="0">
                        <a:cs typeface="B Yekan" pitchFamily="2" charset="-78"/>
                      </a:endParaRPr>
                    </a:p>
                  </a:txBody>
                  <a:tcPr anchor="ctr"/>
                </a:tc>
                <a:tc>
                  <a:txBody>
                    <a:bodyPr/>
                    <a:lstStyle/>
                    <a:p>
                      <a:pPr algn="ctr" rtl="1"/>
                      <a:r>
                        <a:rPr lang="fa-IR" dirty="0" smtClean="0">
                          <a:cs typeface="B Yekan" pitchFamily="2" charset="-78"/>
                        </a:rPr>
                        <a:t>5</a:t>
                      </a:r>
                      <a:endParaRPr lang="en-US" dirty="0">
                        <a:cs typeface="B Yekan" pitchFamily="2" charset="-78"/>
                      </a:endParaRPr>
                    </a:p>
                  </a:txBody>
                  <a:tcPr anchor="ctr"/>
                </a:tc>
                <a:tc>
                  <a:txBody>
                    <a:bodyPr/>
                    <a:lstStyle/>
                    <a:p>
                      <a:pPr algn="ctr" rtl="1"/>
                      <a:r>
                        <a:rPr lang="fa-IR" dirty="0" smtClean="0">
                          <a:cs typeface="B Yekan" pitchFamily="2" charset="-78"/>
                        </a:rPr>
                        <a:t>ريلي</a:t>
                      </a:r>
                      <a:endParaRPr lang="en-US" dirty="0">
                        <a:cs typeface="B Yekan" pitchFamily="2" charset="-78"/>
                      </a:endParaRPr>
                    </a:p>
                  </a:txBody>
                  <a:tcPr anchor="ctr"/>
                </a:tc>
              </a:tr>
            </a:tbl>
          </a:graphicData>
        </a:graphic>
      </p:graphicFrame>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853_605.jpg"/>
          <p:cNvPicPr>
            <a:picLocks noChangeAspect="1"/>
          </p:cNvPicPr>
          <p:nvPr/>
        </p:nvPicPr>
        <p:blipFill>
          <a:blip r:embed="rId2" cstate="print"/>
          <a:stretch>
            <a:fillRect/>
          </a:stretch>
        </p:blipFill>
        <p:spPr>
          <a:xfrm>
            <a:off x="-36689" y="0"/>
            <a:ext cx="9398000" cy="6858000"/>
          </a:xfrm>
          <a:prstGeom prst="rect">
            <a:avLst/>
          </a:prstGeom>
        </p:spPr>
      </p:pic>
      <p:sp>
        <p:nvSpPr>
          <p:cNvPr id="2" name="Title 1"/>
          <p:cNvSpPr>
            <a:spLocks noGrp="1"/>
          </p:cNvSpPr>
          <p:nvPr>
            <p:ph type="title"/>
          </p:nvPr>
        </p:nvSpPr>
        <p:spPr>
          <a:xfrm>
            <a:off x="3429000" y="381000"/>
            <a:ext cx="5715000" cy="1981200"/>
          </a:xfrm>
        </p:spPr>
        <p:txBody>
          <a:bodyPr/>
          <a:lstStyle/>
          <a:p>
            <a:pPr rtl="1"/>
            <a:r>
              <a:rPr lang="fa-IR" sz="6000" dirty="0" smtClean="0">
                <a:solidFill>
                  <a:schemeClr val="bg1"/>
                </a:solidFill>
                <a:cs typeface="B Jadid" pitchFamily="2" charset="-78"/>
              </a:rPr>
              <a:t>با تشكر از دقت </a:t>
            </a:r>
            <a:br>
              <a:rPr lang="fa-IR" sz="6000" dirty="0" smtClean="0">
                <a:solidFill>
                  <a:schemeClr val="bg1"/>
                </a:solidFill>
                <a:cs typeface="B Jadid" pitchFamily="2" charset="-78"/>
              </a:rPr>
            </a:br>
            <a:r>
              <a:rPr lang="fa-IR" sz="6000" dirty="0" smtClean="0">
                <a:solidFill>
                  <a:schemeClr val="bg1"/>
                </a:solidFill>
                <a:cs typeface="B Jadid" pitchFamily="2" charset="-78"/>
              </a:rPr>
              <a:t>و حوصله شما</a:t>
            </a:r>
            <a:endParaRPr lang="en-US" sz="6000" dirty="0">
              <a:solidFill>
                <a:schemeClr val="bg1"/>
              </a:solidFill>
              <a:cs typeface="B Jadid" pitchFamily="2" charset="-78"/>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lstStyle/>
          <a:p>
            <a:r>
              <a:rPr lang="fa-IR" dirty="0" smtClean="0">
                <a:cs typeface="B Jadid" pitchFamily="2" charset="-78"/>
              </a:rPr>
              <a:t>صادرات كشور در سال 1305</a:t>
            </a:r>
            <a:endParaRPr lang="fa-IR" dirty="0">
              <a:cs typeface="B Jadid" pitchFamily="2" charset="-78"/>
            </a:endParaRPr>
          </a:p>
        </p:txBody>
      </p:sp>
      <p:pic>
        <p:nvPicPr>
          <p:cNvPr id="6" name="Content Placeholder 5" descr="Saderat_Varedat_Iran.jpg"/>
          <p:cNvPicPr>
            <a:picLocks noGrp="1" noChangeAspect="1"/>
          </p:cNvPicPr>
          <p:nvPr>
            <p:ph idx="1"/>
          </p:nvPr>
        </p:nvPicPr>
        <p:blipFill>
          <a:blip r:embed="rId2" cstate="print"/>
          <a:stretch>
            <a:fillRect/>
          </a:stretch>
        </p:blipFill>
        <p:spPr>
          <a:xfrm>
            <a:off x="381000" y="839474"/>
            <a:ext cx="8382000" cy="5772533"/>
          </a:xfrm>
        </p:spPr>
      </p:pic>
      <p:sp>
        <p:nvSpPr>
          <p:cNvPr id="4" name="Footer Placeholder 3"/>
          <p:cNvSpPr>
            <a:spLocks noGrp="1"/>
          </p:cNvSpPr>
          <p:nvPr>
            <p:ph type="ftr" sz="quarter" idx="11"/>
          </p:nvPr>
        </p:nvSpPr>
        <p:spPr/>
        <p:txBody>
          <a:bodyPr/>
          <a:lstStyle/>
          <a:p>
            <a:pPr>
              <a:defRPr/>
            </a:pPr>
            <a:r>
              <a:rPr lang="fa-IR" smtClean="0"/>
              <a:t>اداره كل گمرك اصفهان</a:t>
            </a:r>
            <a:endParaRPr lang="en-US"/>
          </a:p>
        </p:txBody>
      </p:sp>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6</a:t>
            </a:fld>
            <a:endParaRPr lang="en-US"/>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Jadid" pitchFamily="2" charset="-78"/>
              </a:rPr>
              <a:t>كالاهاي اختصاصي صادراتي گمرك اصفهان </a:t>
            </a:r>
            <a:endParaRPr lang="fa-IR" sz="3600" dirty="0">
              <a:cs typeface="B Jadid" pitchFamily="2" charset="-78"/>
            </a:endParaRPr>
          </a:p>
        </p:txBody>
      </p:sp>
      <p:sp>
        <p:nvSpPr>
          <p:cNvPr id="4" name="Footer Placeholder 3"/>
          <p:cNvSpPr>
            <a:spLocks noGrp="1"/>
          </p:cNvSpPr>
          <p:nvPr>
            <p:ph type="ftr" sz="quarter" idx="11"/>
          </p:nvPr>
        </p:nvSpPr>
        <p:spPr/>
        <p:txBody>
          <a:bodyPr/>
          <a:lstStyle/>
          <a:p>
            <a:pPr>
              <a:defRPr/>
            </a:pPr>
            <a:r>
              <a:rPr lang="fa-IR" smtClean="0"/>
              <a:t>اداره كل گمرك اصفهان</a:t>
            </a:r>
            <a:endParaRPr lang="en-US"/>
          </a:p>
        </p:txBody>
      </p:sp>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7</a:t>
            </a:fld>
            <a:endParaRPr lang="en-US"/>
          </a:p>
        </p:txBody>
      </p:sp>
      <p:pic>
        <p:nvPicPr>
          <p:cNvPr id="8" name="Content Placeholder 7" descr="takhasosi saderat1.JPG"/>
          <p:cNvPicPr>
            <a:picLocks noGrp="1" noChangeAspect="1"/>
          </p:cNvPicPr>
          <p:nvPr>
            <p:ph idx="1"/>
          </p:nvPr>
        </p:nvPicPr>
        <p:blipFill>
          <a:blip r:embed="rId2" cstate="print"/>
          <a:stretch>
            <a:fillRect/>
          </a:stretch>
        </p:blipFill>
        <p:spPr>
          <a:xfrm>
            <a:off x="304800" y="1371600"/>
            <a:ext cx="8534400" cy="4953000"/>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Jadid" pitchFamily="2" charset="-78"/>
              </a:rPr>
              <a:t>كالاهاي اختصاصي وارداتي گمرك اصفهان </a:t>
            </a:r>
            <a:endParaRPr lang="fa-IR" sz="3600" dirty="0">
              <a:cs typeface="B Jadid" pitchFamily="2" charset="-78"/>
            </a:endParaRPr>
          </a:p>
        </p:txBody>
      </p:sp>
      <p:sp>
        <p:nvSpPr>
          <p:cNvPr id="4" name="Footer Placeholder 3"/>
          <p:cNvSpPr>
            <a:spLocks noGrp="1"/>
          </p:cNvSpPr>
          <p:nvPr>
            <p:ph type="ftr" sz="quarter" idx="11"/>
          </p:nvPr>
        </p:nvSpPr>
        <p:spPr/>
        <p:txBody>
          <a:bodyPr/>
          <a:lstStyle/>
          <a:p>
            <a:pPr>
              <a:defRPr/>
            </a:pPr>
            <a:r>
              <a:rPr lang="fa-IR" smtClean="0"/>
              <a:t>اداره كل گمرك اصفهان</a:t>
            </a:r>
            <a:endParaRPr lang="en-US"/>
          </a:p>
        </p:txBody>
      </p:sp>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8</a:t>
            </a:fld>
            <a:endParaRPr lang="en-US"/>
          </a:p>
        </p:txBody>
      </p:sp>
      <p:pic>
        <p:nvPicPr>
          <p:cNvPr id="7" name="Content Placeholder 6" descr="takhasosi varedat.jpg"/>
          <p:cNvPicPr>
            <a:picLocks noGrp="1" noChangeAspect="1"/>
          </p:cNvPicPr>
          <p:nvPr>
            <p:ph idx="1"/>
          </p:nvPr>
        </p:nvPicPr>
        <p:blipFill>
          <a:blip r:embed="rId2" cstate="print"/>
          <a:stretch>
            <a:fillRect/>
          </a:stretch>
        </p:blipFill>
        <p:spPr>
          <a:xfrm>
            <a:off x="381000" y="1219200"/>
            <a:ext cx="8305799" cy="5181600"/>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rtl="1"/>
            <a:r>
              <a:rPr lang="fa-IR" sz="3200" dirty="0" smtClean="0">
                <a:cs typeface="B Jadid" pitchFamily="2" charset="-78"/>
              </a:rPr>
              <a:t>شعار امسال سازمان جهاني گمرك </a:t>
            </a:r>
          </a:p>
        </p:txBody>
      </p:sp>
      <p:sp>
        <p:nvSpPr>
          <p:cNvPr id="3" name="Content Placeholder 2"/>
          <p:cNvSpPr>
            <a:spLocks noGrp="1"/>
          </p:cNvSpPr>
          <p:nvPr>
            <p:ph idx="1"/>
          </p:nvPr>
        </p:nvSpPr>
        <p:spPr>
          <a:xfrm>
            <a:off x="457200" y="1066800"/>
            <a:ext cx="8229600" cy="5059363"/>
          </a:xfrm>
        </p:spPr>
        <p:txBody>
          <a:bodyPr/>
          <a:lstStyle/>
          <a:p>
            <a:pPr algn="justLow" rtl="1">
              <a:lnSpc>
                <a:spcPct val="150000"/>
              </a:lnSpc>
            </a:pPr>
            <a:r>
              <a:rPr lang="fa-IR" sz="1800" dirty="0" smtClean="0">
                <a:cs typeface="B Yekan" pitchFamily="2" charset="-78"/>
              </a:rPr>
              <a:t>26 ژانويه روز جهاني گمرك به ترويج نوآوري اختصاص داده شده و شعار سال جديد اين سازمان «نوآوري براي پيشرفت گمرك» تعيين </a:t>
            </a:r>
            <a:r>
              <a:rPr lang="fa-IR" sz="1800" smtClean="0">
                <a:cs typeface="B Yekan" pitchFamily="2" charset="-78"/>
              </a:rPr>
              <a:t>گرديده است.</a:t>
            </a:r>
            <a:endParaRPr lang="fa-IR" sz="1800" dirty="0" smtClean="0">
              <a:cs typeface="B Yekan" pitchFamily="2" charset="-78"/>
            </a:endParaRPr>
          </a:p>
          <a:p>
            <a:pPr algn="justLow" rtl="1">
              <a:lnSpc>
                <a:spcPct val="150000"/>
              </a:lnSpc>
            </a:pPr>
            <a:r>
              <a:rPr lang="fa-IR" sz="1800" dirty="0" smtClean="0">
                <a:cs typeface="B Yekan" pitchFamily="2" charset="-78"/>
              </a:rPr>
              <a:t>در اين پيام چنين تأكيد شده است: نوآوري، جهت پشتيباني از اجراي 4 بسته عملياتي </a:t>
            </a:r>
            <a:r>
              <a:rPr lang="en-US" sz="1800" dirty="0" smtClean="0">
                <a:cs typeface="B Yekan" pitchFamily="2" charset="-78"/>
              </a:rPr>
              <a:t>WCO </a:t>
            </a:r>
            <a:r>
              <a:rPr lang="fa-IR" sz="1800" dirty="0" smtClean="0">
                <a:cs typeface="B Yekan" pitchFamily="2" charset="-78"/>
              </a:rPr>
              <a:t>كه شامل: بسته درآمدي (جمع‌آوري درآمدها)، بسته رقابت اقتصادي (تسهيل تجارت)، بسته اجرايي و انطباقي (اجرائيات و امنيت) و بسته توسعه استراتژي (توسعه منابع انساني و سازماني)، نقش ويژه‌اي </a:t>
            </a:r>
            <a:r>
              <a:rPr lang="fa-IR" sz="1800" smtClean="0">
                <a:cs typeface="B Yekan" pitchFamily="2" charset="-78"/>
              </a:rPr>
              <a:t>ايفا مي‌نمايد.</a:t>
            </a:r>
            <a:endParaRPr lang="fa-IR" sz="1800" dirty="0" smtClean="0">
              <a:cs typeface="B Yekan" pitchFamily="2" charset="-78"/>
            </a:endParaRPr>
          </a:p>
          <a:p>
            <a:pPr algn="justLow" rtl="1">
              <a:lnSpc>
                <a:spcPct val="150000"/>
              </a:lnSpc>
            </a:pPr>
            <a:r>
              <a:rPr lang="fa-IR" sz="1800" dirty="0" smtClean="0">
                <a:cs typeface="B Yekan" pitchFamily="2" charset="-78"/>
              </a:rPr>
              <a:t>دبيركل سازمان جهاني گمرك در اين پيام يادآور شده است: هم‌اكنون اعضاي سازمان جهاني گمرك در بسياري از زمينه‌ها از جمله مديريت ريسك، ارائه راه‌حل‌هاي مبتني بر فن‌آوري‌هاي اطلاعات، پنجره واحد، سنجش عملكرد، استفاده از تجهيزات جهت بازرسي بدون ايجاد مزاحمت، شيوه‌هاي مديريت و راهبري نوين و توسعه سازماني، به صورت نوآورانه‌اي </a:t>
            </a:r>
            <a:r>
              <a:rPr lang="fa-IR" sz="1800" smtClean="0">
                <a:cs typeface="B Yekan" pitchFamily="2" charset="-78"/>
              </a:rPr>
              <a:t>عمل مي‌نمايند.</a:t>
            </a:r>
            <a:endParaRPr lang="fa-IR" sz="1800" dirty="0">
              <a:cs typeface="B Yekan" pitchFamily="2" charset="-78"/>
            </a:endParaRPr>
          </a:p>
        </p:txBody>
      </p:sp>
      <p:sp>
        <p:nvSpPr>
          <p:cNvPr id="4" name="Footer Placeholder 3"/>
          <p:cNvSpPr>
            <a:spLocks noGrp="1"/>
          </p:cNvSpPr>
          <p:nvPr>
            <p:ph type="ftr" sz="quarter" idx="11"/>
          </p:nvPr>
        </p:nvSpPr>
        <p:spPr/>
        <p:txBody>
          <a:bodyPr/>
          <a:lstStyle/>
          <a:p>
            <a:pPr>
              <a:defRPr/>
            </a:pPr>
            <a:r>
              <a:rPr lang="fa-IR" smtClean="0"/>
              <a:t>اداره كل گمرك اصفهان</a:t>
            </a:r>
            <a:endParaRPr lang="en-US"/>
          </a:p>
        </p:txBody>
      </p:sp>
      <p:sp>
        <p:nvSpPr>
          <p:cNvPr id="5" name="Slide Number Placeholder 4"/>
          <p:cNvSpPr>
            <a:spLocks noGrp="1"/>
          </p:cNvSpPr>
          <p:nvPr>
            <p:ph type="sldNum" sz="quarter" idx="12"/>
          </p:nvPr>
        </p:nvSpPr>
        <p:spPr/>
        <p:txBody>
          <a:bodyPr/>
          <a:lstStyle/>
          <a:p>
            <a:pPr>
              <a:defRPr/>
            </a:pPr>
            <a:fld id="{6210DCA0-87C2-4217-85D6-5F6A8B22C13A}" type="slidenum">
              <a:rPr lang="en-US" smtClean="0"/>
              <a:pPr>
                <a:defRPr/>
              </a:pPr>
              <a:t>9</a:t>
            </a:fld>
            <a:endParaRPr lang="en-US"/>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4265</TotalTime>
  <Words>2989</Words>
  <Application>Microsoft Office PowerPoint</Application>
  <PresentationFormat>On-screen Show (4:3)</PresentationFormat>
  <Paragraphs>1647</Paragraphs>
  <Slides>59</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Worksheet</vt:lpstr>
      <vt:lpstr>PowerPoint Presentation</vt:lpstr>
      <vt:lpstr>PowerPoint Presentation</vt:lpstr>
      <vt:lpstr>تعريف گمرك به عنوان يك اصطلاح بين المللي</vt:lpstr>
      <vt:lpstr>سابقه تاريخي گمرك</vt:lpstr>
      <vt:lpstr>نقش و وظايف گمرك</vt:lpstr>
      <vt:lpstr>صادرات كشور در سال 1305</vt:lpstr>
      <vt:lpstr>كالاهاي اختصاصي صادراتي گمرك اصفهان </vt:lpstr>
      <vt:lpstr>كالاهاي اختصاصي وارداتي گمرك اصفهان </vt:lpstr>
      <vt:lpstr>شعار امسال سازمان جهاني گمرك </vt:lpstr>
      <vt:lpstr> گزارش صادرات استان اصفهان به انضمام صادرات كشور و  گمركات استان سال 1391  </vt:lpstr>
      <vt:lpstr>ارزش(ميليون دلار) صادرات و واردات كشور </vt:lpstr>
      <vt:lpstr>وزن(هزار تن) صادرات و واردات كشور </vt:lpstr>
      <vt:lpstr>تغييرات صادرات و واردات كشور</vt:lpstr>
      <vt:lpstr> كشورهاي عمده مبادله صادراتي كشور</vt:lpstr>
      <vt:lpstr> كشورهاي عمده مبادله وارداتي كشور</vt:lpstr>
      <vt:lpstr>  فصول عمده صادراتي كشور</vt:lpstr>
      <vt:lpstr>  فصول عمده وارداتي كشور</vt:lpstr>
      <vt:lpstr>كشورهاي  عمده هدف صادراتي كشور</vt:lpstr>
      <vt:lpstr>صادرات استان ها</vt:lpstr>
      <vt:lpstr>عملكرد ده ساله صادرات استان</vt:lpstr>
      <vt:lpstr>روند صادرات استان اصفهان</vt:lpstr>
      <vt:lpstr>متوسط قيمت كالاي صادراتي استان ها</vt:lpstr>
      <vt:lpstr>  فصول عمده صادراتي استان </vt:lpstr>
      <vt:lpstr>  فصول مشترك صادراتي استان و كشور به ترتيب ارزش صادرات فصل </vt:lpstr>
      <vt:lpstr> فصول مشترك صادراتي استان و كشور به ترتيب سهم فصل </vt:lpstr>
      <vt:lpstr>كشورهاي  عمده هدف صادراتي استان </vt:lpstr>
      <vt:lpstr>  كشورهاي مشترك صادراتي استان و كشور به ترتيب ارزش صادرات </vt:lpstr>
      <vt:lpstr>  كشورهاي مشترك صادراتي استان و كشور به ترتيب سهم استان از کشور </vt:lpstr>
      <vt:lpstr>حجم مبادلات گروه گمركات كشور</vt:lpstr>
      <vt:lpstr>صادرات گروه گمركات كشور</vt:lpstr>
      <vt:lpstr>گمركات برتر صادراتي كشور</vt:lpstr>
      <vt:lpstr>ارزش صادرات گمركات استان</vt:lpstr>
      <vt:lpstr>عملكرد ده ساله صادرات گروه گمركات استان</vt:lpstr>
      <vt:lpstr>روند صادرات گمركات استان اصفهان</vt:lpstr>
      <vt:lpstr>صادرات گروه كالا گمركات استان</vt:lpstr>
      <vt:lpstr>رتبه صادراتي و متوسط قيمت گمركات استان</vt:lpstr>
      <vt:lpstr>سهم صادرات گمركات اصفهان ازصادرات استان</vt:lpstr>
      <vt:lpstr> درصد جذب صادرات گمركات اصفهان ازصادرات استان</vt:lpstr>
      <vt:lpstr>واردات گروه گمركات كشور</vt:lpstr>
      <vt:lpstr>واردات گمركات استان</vt:lpstr>
      <vt:lpstr>عملكرد ده ساله واردات گروه گمركات استان</vt:lpstr>
      <vt:lpstr>روند واردات گروه گمركات استان اصفهان</vt:lpstr>
      <vt:lpstr>تراز گروه گمركات كشور(وارداتي)</vt:lpstr>
      <vt:lpstr>تراز گروه گمركات كشور(صادراتي)</vt:lpstr>
      <vt:lpstr>تراز ده ساله گروه گمركات استان</vt:lpstr>
      <vt:lpstr>روند صادرات واردات گروه گمركات استان</vt:lpstr>
      <vt:lpstr>كالاهاي عمده صادرات گمركات استان</vt:lpstr>
      <vt:lpstr>كشورهاي عمده هدف صادرات گمركات استان</vt:lpstr>
      <vt:lpstr>فصل هاي عمده واردات گمركات استان</vt:lpstr>
      <vt:lpstr>كشورهاي عمده مبدا واردات گمركات استان</vt:lpstr>
      <vt:lpstr>وزن و ارزش كالاهاي صادراتي انواع وسيله حمل كشور</vt:lpstr>
      <vt:lpstr>وزن و ارزش كالاهاي وارداتي انواع وسيله حمل كشور</vt:lpstr>
      <vt:lpstr>سهم ارزشي و وزني صادراتي وسيله حمل كشور</vt:lpstr>
      <vt:lpstr>سهم ارزشي و وزني وارداتي وسيله حمل كشور</vt:lpstr>
      <vt:lpstr>سهم ارزشي و وزني صادراتي و وارداتي وسيله حمل كشور</vt:lpstr>
      <vt:lpstr>وزن و ارزش انواع وسيله حمل صادراتي استان</vt:lpstr>
      <vt:lpstr>سهم ارزشي و وزني صادراتي وسيله حمل استان</vt:lpstr>
      <vt:lpstr>مقايسه وضعيت صادرات استان با كشور</vt:lpstr>
      <vt:lpstr>با تشكر از دقت  و حوصله شما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گزارش عملكرد سال 1389  گمرك اصفهان  به انضمام كشور</dc:title>
  <dc:creator>Rastghalam</dc:creator>
  <cp:lastModifiedBy>Rastghalam</cp:lastModifiedBy>
  <cp:revision>522</cp:revision>
  <dcterms:created xsi:type="dcterms:W3CDTF">2006-08-16T00:00:00Z</dcterms:created>
  <dcterms:modified xsi:type="dcterms:W3CDTF">2013-05-29T05:07:54Z</dcterms:modified>
</cp:coreProperties>
</file>